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73" r:id="rId3"/>
    <p:sldId id="279" r:id="rId4"/>
    <p:sldId id="280" r:id="rId5"/>
    <p:sldId id="281" r:id="rId6"/>
    <p:sldId id="282" r:id="rId7"/>
    <p:sldId id="283" r:id="rId8"/>
    <p:sldId id="28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FFCCFF"/>
    <a:srgbClr val="FF3300"/>
    <a:srgbClr val="CCCCFF"/>
    <a:srgbClr val="9966FF"/>
    <a:srgbClr val="99FF99"/>
    <a:srgbClr val="FF99FF"/>
    <a:srgbClr val="66FFFF"/>
    <a:srgbClr val="0066FF"/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38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A4628-D624-46CB-B064-D650DE8BA90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6F748-168F-4365-969F-044FFBF4313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75BA0-3CA7-4788-B410-004C3594479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AC3C0-3EAE-4C66-B138-17CE8B91071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5CF67-7D53-4D61-9980-9772D3CC7FE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289DB-210D-46FE-8AD5-4664885B429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687D2-A5BB-4DD0-A128-B3199920AEF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70BBF-AE2F-4C8F-A7E1-EE4DF060796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285CB-4367-4032-AA28-3A28ABB735A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CAFD7-2732-4040-9826-ACD3F55E095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67825-1753-4302-8F61-8426376971A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31B9001-4311-4DA0-BD4E-D1298CF6B81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7"/>
          <p:cNvSpPr/>
          <p:nvPr/>
        </p:nvSpPr>
        <p:spPr>
          <a:xfrm>
            <a:off x="3124200" y="3886200"/>
            <a:ext cx="5943600" cy="1446550"/>
          </a:xfrm>
          <a:prstGeom prst="rect">
            <a:avLst/>
          </a:prstGeom>
          <a:noFill/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PT" sz="4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CCFF"/>
                </a:solidFill>
                <a:effectLst>
                  <a:reflection blurRad="12700" stA="28000" endPos="45000" dist="1000" dir="5400000" sy="-100000" algn="bl" rotWithShape="0"/>
                </a:effectLst>
                <a:latin typeface="Cooper Black" pitchFamily="18" charset="0"/>
              </a:rPr>
              <a:t>IMPERSONAL CONSTRUCTIONS</a:t>
            </a:r>
            <a:endParaRPr lang="pt-PT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CCFF"/>
              </a:solidFill>
              <a:effectLst>
                <a:reflection blurRad="12700" stA="28000" endPos="45000" dist="1000" dir="5400000" sy="-100000" algn="bl" rotWithShape="0"/>
              </a:effectLst>
              <a:latin typeface="Cooper Black" pitchFamily="18" charset="0"/>
            </a:endParaRPr>
          </a:p>
        </p:txBody>
      </p:sp>
      <p:pic>
        <p:nvPicPr>
          <p:cNvPr id="9" name="Imagem 8" descr="next-button-arrow-559256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5638800"/>
            <a:ext cx="101917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m 9" descr="thinking-kid.png"/>
          <p:cNvPicPr>
            <a:picLocks noChangeAspect="1"/>
          </p:cNvPicPr>
          <p:nvPr/>
        </p:nvPicPr>
        <p:blipFill>
          <a:blip r:embed="rId4" cstate="print"/>
          <a:srcRect l="20455" t="27818"/>
          <a:stretch>
            <a:fillRect/>
          </a:stretch>
        </p:blipFill>
        <p:spPr>
          <a:xfrm flipH="1">
            <a:off x="76200" y="1905000"/>
            <a:ext cx="3129191" cy="3943774"/>
          </a:xfrm>
          <a:prstGeom prst="rect">
            <a:avLst/>
          </a:prstGeom>
        </p:spPr>
      </p:pic>
      <p:pic>
        <p:nvPicPr>
          <p:cNvPr id="15" name="Imagem 14" descr="9TRRxyk5c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2209800" y="42305"/>
            <a:ext cx="6781800" cy="3843895"/>
          </a:xfrm>
          <a:prstGeom prst="rect">
            <a:avLst/>
          </a:prstGeom>
        </p:spPr>
      </p:pic>
      <p:sp>
        <p:nvSpPr>
          <p:cNvPr id="38" name="Rectângulo 37"/>
          <p:cNvSpPr/>
          <p:nvPr/>
        </p:nvSpPr>
        <p:spPr>
          <a:xfrm>
            <a:off x="2590800" y="94833"/>
            <a:ext cx="6553200" cy="2800767"/>
          </a:xfrm>
          <a:prstGeom prst="rect">
            <a:avLst/>
          </a:prstGeom>
          <a:noFill/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pt-PT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Cooper Black" pitchFamily="18" charset="0"/>
              </a:rPr>
              <a:t>Passive</a:t>
            </a:r>
          </a:p>
          <a:p>
            <a:pPr algn="ctr">
              <a:defRPr/>
            </a:pPr>
            <a:r>
              <a:rPr lang="pt-PT" sz="9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Cooper Black" pitchFamily="18" charset="0"/>
              </a:rPr>
              <a:t>voice</a:t>
            </a:r>
            <a:endParaRPr lang="pt-PT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Cooper Black" pitchFamily="18" charset="0"/>
            </a:endParaRPr>
          </a:p>
        </p:txBody>
      </p:sp>
      <p:sp>
        <p:nvSpPr>
          <p:cNvPr id="5" name="Text Box 240"/>
          <p:cNvSpPr txBox="1">
            <a:spLocks noChangeArrowheads="1"/>
          </p:cNvSpPr>
          <p:nvPr/>
        </p:nvSpPr>
        <p:spPr bwMode="auto">
          <a:xfrm>
            <a:off x="-152400" y="5534025"/>
            <a:ext cx="86772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0" b="1" dirty="0">
                <a:latin typeface="Arial Rounded MT Bold" pitchFamily="34" charset="0"/>
              </a:rPr>
              <a:t>STEP BY STEP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ângulo arredondado 42"/>
          <p:cNvSpPr/>
          <p:nvPr/>
        </p:nvSpPr>
        <p:spPr>
          <a:xfrm>
            <a:off x="4419600" y="3581400"/>
            <a:ext cx="4191000" cy="914400"/>
          </a:xfrm>
          <a:prstGeom prst="roundRect">
            <a:avLst/>
          </a:prstGeom>
          <a:solidFill>
            <a:srgbClr val="FFCCFF"/>
          </a:solidFill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sz="2800" dirty="0" smtClean="0">
                <a:solidFill>
                  <a:schemeClr val="tx1"/>
                </a:solidFill>
                <a:latin typeface="Candara" pitchFamily="34" charset="0"/>
              </a:rPr>
              <a:t>Paul </a:t>
            </a:r>
            <a:r>
              <a:rPr lang="pt-PT" sz="2800" dirty="0" err="1" smtClean="0">
                <a:solidFill>
                  <a:schemeClr val="tx1"/>
                </a:solidFill>
                <a:latin typeface="Candara" pitchFamily="34" charset="0"/>
              </a:rPr>
              <a:t>is</a:t>
            </a:r>
            <a:r>
              <a:rPr lang="pt-PT" sz="28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2800" dirty="0" err="1" smtClean="0">
                <a:solidFill>
                  <a:schemeClr val="tx1"/>
                </a:solidFill>
                <a:latin typeface="Candara" pitchFamily="34" charset="0"/>
              </a:rPr>
              <a:t>very</a:t>
            </a:r>
            <a:r>
              <a:rPr lang="pt-PT" sz="2800" dirty="0" smtClean="0">
                <a:solidFill>
                  <a:schemeClr val="tx1"/>
                </a:solidFill>
                <a:latin typeface="Candara" pitchFamily="34" charset="0"/>
              </a:rPr>
              <a:t> hard-</a:t>
            </a:r>
            <a:r>
              <a:rPr lang="pt-PT" sz="2800" dirty="0" err="1" smtClean="0">
                <a:solidFill>
                  <a:schemeClr val="tx1"/>
                </a:solidFill>
                <a:latin typeface="Candara" pitchFamily="34" charset="0"/>
              </a:rPr>
              <a:t>working</a:t>
            </a:r>
            <a:r>
              <a:rPr lang="pt-PT" sz="2800" dirty="0" smtClean="0">
                <a:solidFill>
                  <a:schemeClr val="tx1"/>
                </a:solidFill>
                <a:latin typeface="Candara" pitchFamily="34" charset="0"/>
              </a:rPr>
              <a:t>.</a:t>
            </a:r>
            <a:endParaRPr lang="pt-PT" sz="3200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25" name="Rectângulo arredondado 24"/>
          <p:cNvSpPr/>
          <p:nvPr/>
        </p:nvSpPr>
        <p:spPr>
          <a:xfrm>
            <a:off x="3200400" y="3581400"/>
            <a:ext cx="914400" cy="914400"/>
          </a:xfrm>
          <a:prstGeom prst="roundRect">
            <a:avLst/>
          </a:prstGeom>
          <a:solidFill>
            <a:srgbClr val="FFCCFF"/>
          </a:solidFill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sz="2800" dirty="0" err="1">
                <a:solidFill>
                  <a:schemeClr val="tx1"/>
                </a:solidFill>
                <a:latin typeface="Candara" pitchFamily="34" charset="0"/>
              </a:rPr>
              <a:t>that</a:t>
            </a:r>
            <a:endParaRPr lang="pt-PT" sz="2800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20" name="Rectângulo arredondado 19"/>
          <p:cNvSpPr/>
          <p:nvPr/>
        </p:nvSpPr>
        <p:spPr>
          <a:xfrm>
            <a:off x="1143000" y="3581400"/>
            <a:ext cx="1752600" cy="914400"/>
          </a:xfrm>
          <a:prstGeom prst="roundRect">
            <a:avLst/>
          </a:prstGeom>
          <a:solidFill>
            <a:srgbClr val="FFCCFF"/>
          </a:solidFill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sz="2800" dirty="0" err="1" smtClean="0">
                <a:solidFill>
                  <a:schemeClr val="tx1"/>
                </a:solidFill>
                <a:latin typeface="Candara" pitchFamily="34" charset="0"/>
              </a:rPr>
              <a:t>It</a:t>
            </a:r>
            <a:r>
              <a:rPr lang="pt-PT" sz="28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2800" dirty="0" err="1" smtClean="0">
                <a:solidFill>
                  <a:schemeClr val="tx1"/>
                </a:solidFill>
                <a:latin typeface="Candara" pitchFamily="34" charset="0"/>
              </a:rPr>
              <a:t>is</a:t>
            </a:r>
            <a:r>
              <a:rPr lang="pt-PT" sz="28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2800" dirty="0" err="1" smtClean="0">
                <a:solidFill>
                  <a:schemeClr val="tx1"/>
                </a:solidFill>
                <a:latin typeface="Candara" pitchFamily="34" charset="0"/>
              </a:rPr>
              <a:t>said</a:t>
            </a:r>
            <a:endParaRPr lang="pt-PT" sz="3200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7408" name="Text Box 240"/>
          <p:cNvSpPr txBox="1">
            <a:spLocks noChangeArrowheads="1"/>
          </p:cNvSpPr>
          <p:nvPr/>
        </p:nvSpPr>
        <p:spPr bwMode="auto">
          <a:xfrm>
            <a:off x="228600" y="76200"/>
            <a:ext cx="86772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 dirty="0" smtClean="0">
                <a:latin typeface="Arial Rounded MT Bold" pitchFamily="34" charset="0"/>
              </a:rPr>
              <a:t>When we talk about what other people say, believe, … we can use two possible passive forms: </a:t>
            </a:r>
            <a:endParaRPr lang="en-US" sz="4000" b="1" dirty="0">
              <a:latin typeface="Arial Rounded MT Bold" pitchFamily="34" charset="0"/>
            </a:endParaRPr>
          </a:p>
        </p:txBody>
      </p:sp>
      <p:sp>
        <p:nvSpPr>
          <p:cNvPr id="5" name="Rectângulo arredondado 4"/>
          <p:cNvSpPr/>
          <p:nvPr/>
        </p:nvSpPr>
        <p:spPr>
          <a:xfrm>
            <a:off x="381000" y="2209800"/>
            <a:ext cx="8458200" cy="914400"/>
          </a:xfrm>
          <a:prstGeom prst="roundRect">
            <a:avLst/>
          </a:prstGeom>
          <a:solidFill>
            <a:srgbClr val="FFCCFF"/>
          </a:solidFill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1.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People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say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Paul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is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very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hard-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working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.</a:t>
            </a:r>
            <a:endParaRPr lang="pt-PT" sz="3200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6" name="Rectângulo arredondado 5"/>
          <p:cNvSpPr/>
          <p:nvPr/>
        </p:nvSpPr>
        <p:spPr>
          <a:xfrm>
            <a:off x="381000" y="5029200"/>
            <a:ext cx="8458200" cy="1371600"/>
          </a:xfrm>
          <a:prstGeom prst="roundRect">
            <a:avLst/>
          </a:prstGeom>
          <a:solidFill>
            <a:srgbClr val="FFCCFF"/>
          </a:solidFill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We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use “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it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” + </a:t>
            </a:r>
            <a:r>
              <a:rPr lang="pt-PT" sz="3200" b="1" dirty="0" smtClean="0">
                <a:solidFill>
                  <a:schemeClr val="tx1"/>
                </a:solidFill>
                <a:latin typeface="Candara" pitchFamily="34" charset="0"/>
              </a:rPr>
              <a:t>passive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(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be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+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past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participle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)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of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the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verb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of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perception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– in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this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case “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say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”</a:t>
            </a:r>
            <a:endParaRPr lang="pt-PT" sz="3200" dirty="0">
              <a:solidFill>
                <a:schemeClr val="tx1"/>
              </a:solidFill>
              <a:latin typeface="Candara" pitchFamily="34" charset="0"/>
            </a:endParaRPr>
          </a:p>
        </p:txBody>
      </p:sp>
      <p:cxnSp>
        <p:nvCxnSpPr>
          <p:cNvPr id="47" name="Conexão recta 46"/>
          <p:cNvCxnSpPr/>
          <p:nvPr/>
        </p:nvCxnSpPr>
        <p:spPr>
          <a:xfrm flipH="1">
            <a:off x="2895600" y="2895600"/>
            <a:ext cx="533400" cy="0"/>
          </a:xfrm>
          <a:prstGeom prst="line">
            <a:avLst/>
          </a:prstGeom>
          <a:ln>
            <a:solidFill>
              <a:srgbClr val="0066FF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6" name="Conexão recta unidireccional 55"/>
          <p:cNvCxnSpPr/>
          <p:nvPr/>
        </p:nvCxnSpPr>
        <p:spPr>
          <a:xfrm flipH="1">
            <a:off x="2057400" y="2971800"/>
            <a:ext cx="1066800" cy="838200"/>
          </a:xfrm>
          <a:prstGeom prst="straightConnector1">
            <a:avLst/>
          </a:prstGeom>
          <a:ln>
            <a:solidFill>
              <a:srgbClr val="0066FF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7" name="Rectângulo arredondado 56"/>
          <p:cNvSpPr/>
          <p:nvPr/>
        </p:nvSpPr>
        <p:spPr>
          <a:xfrm>
            <a:off x="381000" y="5029200"/>
            <a:ext cx="8458200" cy="1371600"/>
          </a:xfrm>
          <a:prstGeom prst="roundRect">
            <a:avLst/>
          </a:prstGeom>
          <a:solidFill>
            <a:srgbClr val="FFCCFF"/>
          </a:solidFill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Then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we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add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“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that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”.</a:t>
            </a:r>
            <a:endParaRPr lang="pt-PT" sz="3200" dirty="0">
              <a:solidFill>
                <a:schemeClr val="tx1"/>
              </a:solidFill>
              <a:latin typeface="Candara" pitchFamily="34" charset="0"/>
            </a:endParaRPr>
          </a:p>
        </p:txBody>
      </p:sp>
      <p:cxnSp>
        <p:nvCxnSpPr>
          <p:cNvPr id="58" name="Conexão recta 57"/>
          <p:cNvCxnSpPr/>
          <p:nvPr/>
        </p:nvCxnSpPr>
        <p:spPr>
          <a:xfrm flipH="1">
            <a:off x="3657600" y="2895600"/>
            <a:ext cx="4038600" cy="0"/>
          </a:xfrm>
          <a:prstGeom prst="line">
            <a:avLst/>
          </a:prstGeom>
          <a:ln>
            <a:solidFill>
              <a:srgbClr val="0066FF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0" name="Conexão recta unidireccional 59"/>
          <p:cNvCxnSpPr/>
          <p:nvPr/>
        </p:nvCxnSpPr>
        <p:spPr>
          <a:xfrm>
            <a:off x="4953000" y="2971800"/>
            <a:ext cx="1371600" cy="838200"/>
          </a:xfrm>
          <a:prstGeom prst="straightConnector1">
            <a:avLst/>
          </a:prstGeom>
          <a:ln>
            <a:solidFill>
              <a:srgbClr val="0066FF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4" name="Rectângulo arredondado 63"/>
          <p:cNvSpPr/>
          <p:nvPr/>
        </p:nvSpPr>
        <p:spPr>
          <a:xfrm>
            <a:off x="381000" y="5029200"/>
            <a:ext cx="8458200" cy="1371600"/>
          </a:xfrm>
          <a:prstGeom prst="roundRect">
            <a:avLst/>
          </a:prstGeom>
          <a:solidFill>
            <a:srgbClr val="FFCCFF"/>
          </a:solidFill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“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That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”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is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followed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by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the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main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clause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of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the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active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without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any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changes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.</a:t>
            </a:r>
            <a:endParaRPr lang="pt-PT" sz="3200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67" name="Rectângulo arredondado 66"/>
          <p:cNvSpPr/>
          <p:nvPr/>
        </p:nvSpPr>
        <p:spPr>
          <a:xfrm>
            <a:off x="381000" y="5029200"/>
            <a:ext cx="8458200" cy="1371600"/>
          </a:xfrm>
          <a:prstGeom prst="roundRect">
            <a:avLst/>
          </a:prstGeom>
          <a:solidFill>
            <a:srgbClr val="FFCCFF"/>
          </a:solidFill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 sz="2800" dirty="0" smtClean="0">
              <a:solidFill>
                <a:schemeClr val="tx1"/>
              </a:solidFill>
              <a:latin typeface="Candara" pitchFamily="34" charset="0"/>
            </a:endParaRPr>
          </a:p>
          <a:p>
            <a:pPr algn="ctr">
              <a:defRPr/>
            </a:pP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So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this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is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the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word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order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:</a:t>
            </a:r>
          </a:p>
          <a:p>
            <a:pPr algn="ctr">
              <a:defRPr/>
            </a:pPr>
            <a:r>
              <a:rPr lang="pt-PT" sz="4800" b="1" dirty="0" err="1" smtClean="0">
                <a:solidFill>
                  <a:schemeClr val="tx1"/>
                </a:solidFill>
                <a:latin typeface="Candara" pitchFamily="34" charset="0"/>
              </a:rPr>
              <a:t>It</a:t>
            </a:r>
            <a:r>
              <a:rPr lang="pt-PT" sz="4800" b="1" dirty="0" smtClean="0">
                <a:solidFill>
                  <a:schemeClr val="tx1"/>
                </a:solidFill>
                <a:latin typeface="Candara" pitchFamily="34" charset="0"/>
              </a:rPr>
              <a:t> + passive + </a:t>
            </a:r>
            <a:r>
              <a:rPr lang="pt-PT" sz="4800" b="1" dirty="0" err="1" smtClean="0">
                <a:solidFill>
                  <a:schemeClr val="tx1"/>
                </a:solidFill>
                <a:latin typeface="Candara" pitchFamily="34" charset="0"/>
              </a:rPr>
              <a:t>that-clause</a:t>
            </a:r>
            <a:endParaRPr lang="pt-PT" sz="4800" b="1" dirty="0" smtClean="0">
              <a:solidFill>
                <a:schemeClr val="tx1"/>
              </a:solidFill>
              <a:latin typeface="Candara" pitchFamily="34" charset="0"/>
            </a:endParaRPr>
          </a:p>
          <a:p>
            <a:pPr algn="ctr">
              <a:defRPr/>
            </a:pPr>
            <a:endParaRPr lang="pt-PT" sz="3600" b="1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69" name="Rectângulo arredondado 68"/>
          <p:cNvSpPr/>
          <p:nvPr/>
        </p:nvSpPr>
        <p:spPr>
          <a:xfrm>
            <a:off x="381000" y="4953000"/>
            <a:ext cx="8458200" cy="1524000"/>
          </a:xfrm>
          <a:prstGeom prst="roundRect">
            <a:avLst/>
          </a:prstGeom>
          <a:solidFill>
            <a:srgbClr val="FFCCFF"/>
          </a:solidFill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We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often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use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this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passive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form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in more formal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contexts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and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with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verbs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of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perception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such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as: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believe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,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claim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,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consider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,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understand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,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think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, etc. </a:t>
            </a:r>
            <a:endParaRPr lang="pt-PT" sz="3600" b="1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78" name="Rectângulo arredondado 77"/>
          <p:cNvSpPr/>
          <p:nvPr/>
        </p:nvSpPr>
        <p:spPr>
          <a:xfrm>
            <a:off x="381000" y="4953000"/>
            <a:ext cx="8458200" cy="1524000"/>
          </a:xfrm>
          <a:prstGeom prst="roundRect">
            <a:avLst/>
          </a:prstGeom>
          <a:solidFill>
            <a:srgbClr val="FFCCFF"/>
          </a:solidFill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No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matter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the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tense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of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the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active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voice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,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the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main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clause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never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changes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.</a:t>
            </a:r>
            <a:endParaRPr lang="pt-PT" sz="3600" b="1" dirty="0">
              <a:solidFill>
                <a:schemeClr val="tx1"/>
              </a:solidFill>
              <a:latin typeface="Candara" pitchFamily="34" charset="0"/>
            </a:endParaRPr>
          </a:p>
        </p:txBody>
      </p:sp>
      <p:pic>
        <p:nvPicPr>
          <p:cNvPr id="100" name="Imagem 99" descr="next-md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8534400" y="6248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5" grpId="0" animBg="1"/>
      <p:bldP spid="20" grpId="0" animBg="1"/>
      <p:bldP spid="7408" grpId="0"/>
      <p:bldP spid="5" grpId="0" animBg="1"/>
      <p:bldP spid="6" grpId="0" animBg="1"/>
      <p:bldP spid="57" grpId="0" animBg="1"/>
      <p:bldP spid="64" grpId="0" animBg="1"/>
      <p:bldP spid="67" grpId="0" animBg="1"/>
      <p:bldP spid="69" grpId="0" animBg="1"/>
      <p:bldP spid="7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ângulo arredondado 42"/>
          <p:cNvSpPr/>
          <p:nvPr/>
        </p:nvSpPr>
        <p:spPr>
          <a:xfrm>
            <a:off x="5181600" y="3581400"/>
            <a:ext cx="3581400" cy="914400"/>
          </a:xfrm>
          <a:prstGeom prst="roundRect">
            <a:avLst/>
          </a:prstGeom>
          <a:solidFill>
            <a:srgbClr val="FFCCFF"/>
          </a:solidFill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sz="2800" dirty="0" err="1" smtClean="0">
                <a:solidFill>
                  <a:schemeClr val="tx1"/>
                </a:solidFill>
                <a:latin typeface="Candara" pitchFamily="34" charset="0"/>
              </a:rPr>
              <a:t>very</a:t>
            </a:r>
            <a:r>
              <a:rPr lang="pt-PT" sz="2800" dirty="0" smtClean="0">
                <a:solidFill>
                  <a:schemeClr val="tx1"/>
                </a:solidFill>
                <a:latin typeface="Candara" pitchFamily="34" charset="0"/>
              </a:rPr>
              <a:t> hard-</a:t>
            </a:r>
            <a:r>
              <a:rPr lang="pt-PT" sz="2800" dirty="0" err="1" smtClean="0">
                <a:solidFill>
                  <a:schemeClr val="tx1"/>
                </a:solidFill>
                <a:latin typeface="Candara" pitchFamily="34" charset="0"/>
              </a:rPr>
              <a:t>working</a:t>
            </a:r>
            <a:r>
              <a:rPr lang="pt-PT" sz="2800" dirty="0" smtClean="0">
                <a:solidFill>
                  <a:schemeClr val="tx1"/>
                </a:solidFill>
                <a:latin typeface="Candara" pitchFamily="34" charset="0"/>
              </a:rPr>
              <a:t>.</a:t>
            </a:r>
            <a:endParaRPr lang="pt-PT" sz="3200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25" name="Rectângulo arredondado 24"/>
          <p:cNvSpPr/>
          <p:nvPr/>
        </p:nvSpPr>
        <p:spPr>
          <a:xfrm>
            <a:off x="3581400" y="3581400"/>
            <a:ext cx="1447800" cy="914400"/>
          </a:xfrm>
          <a:prstGeom prst="roundRect">
            <a:avLst/>
          </a:prstGeom>
          <a:solidFill>
            <a:srgbClr val="FFCCFF"/>
          </a:solidFill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sz="2800" dirty="0" smtClean="0">
                <a:solidFill>
                  <a:schemeClr val="tx1"/>
                </a:solidFill>
                <a:latin typeface="Candara" pitchFamily="34" charset="0"/>
              </a:rPr>
              <a:t>to </a:t>
            </a:r>
            <a:r>
              <a:rPr lang="pt-PT" sz="2800" dirty="0" err="1" smtClean="0">
                <a:solidFill>
                  <a:schemeClr val="tx1"/>
                </a:solidFill>
                <a:latin typeface="Candara" pitchFamily="34" charset="0"/>
              </a:rPr>
              <a:t>be</a:t>
            </a:r>
            <a:endParaRPr lang="pt-PT" sz="2800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20" name="Rectângulo arredondado 19"/>
          <p:cNvSpPr/>
          <p:nvPr/>
        </p:nvSpPr>
        <p:spPr>
          <a:xfrm>
            <a:off x="762000" y="3581400"/>
            <a:ext cx="1219200" cy="914400"/>
          </a:xfrm>
          <a:prstGeom prst="roundRect">
            <a:avLst/>
          </a:prstGeom>
          <a:solidFill>
            <a:srgbClr val="FFCCFF"/>
          </a:solidFill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sz="2800" dirty="0" smtClean="0">
                <a:solidFill>
                  <a:schemeClr val="tx1"/>
                </a:solidFill>
                <a:latin typeface="Candara" pitchFamily="34" charset="0"/>
              </a:rPr>
              <a:t>Paul</a:t>
            </a:r>
            <a:endParaRPr lang="pt-PT" sz="3200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7408" name="Text Box 240"/>
          <p:cNvSpPr txBox="1">
            <a:spLocks noChangeArrowheads="1"/>
          </p:cNvSpPr>
          <p:nvPr/>
        </p:nvSpPr>
        <p:spPr bwMode="auto">
          <a:xfrm>
            <a:off x="228600" y="276761"/>
            <a:ext cx="86772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 dirty="0" smtClean="0">
                <a:latin typeface="Arial Rounded MT Bold" pitchFamily="34" charset="0"/>
              </a:rPr>
              <a:t>Now let’s see what happens if we start with a different subject. </a:t>
            </a:r>
            <a:endParaRPr lang="en-US" sz="4000" b="1" dirty="0">
              <a:latin typeface="Arial Rounded MT Bold" pitchFamily="34" charset="0"/>
            </a:endParaRPr>
          </a:p>
        </p:txBody>
      </p:sp>
      <p:sp>
        <p:nvSpPr>
          <p:cNvPr id="5" name="Rectângulo arredondado 4"/>
          <p:cNvSpPr/>
          <p:nvPr/>
        </p:nvSpPr>
        <p:spPr>
          <a:xfrm>
            <a:off x="381000" y="2209800"/>
            <a:ext cx="8458200" cy="914400"/>
          </a:xfrm>
          <a:prstGeom prst="roundRect">
            <a:avLst/>
          </a:prstGeom>
          <a:solidFill>
            <a:srgbClr val="FFCCFF"/>
          </a:solidFill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2.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People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say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Paul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is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very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hard-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working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.</a:t>
            </a:r>
            <a:endParaRPr lang="pt-PT" sz="3200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6" name="Rectângulo arredondado 5"/>
          <p:cNvSpPr/>
          <p:nvPr/>
        </p:nvSpPr>
        <p:spPr>
          <a:xfrm>
            <a:off x="381000" y="5029200"/>
            <a:ext cx="8458200" cy="1371600"/>
          </a:xfrm>
          <a:prstGeom prst="roundRect">
            <a:avLst/>
          </a:prstGeom>
          <a:solidFill>
            <a:srgbClr val="FFCCFF"/>
          </a:solidFill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This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time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the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subject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of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the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main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clause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of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the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active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voice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is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placed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first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.</a:t>
            </a:r>
            <a:endParaRPr lang="pt-PT" sz="3200" dirty="0">
              <a:solidFill>
                <a:schemeClr val="tx1"/>
              </a:solidFill>
              <a:latin typeface="Candara" pitchFamily="34" charset="0"/>
            </a:endParaRPr>
          </a:p>
        </p:txBody>
      </p:sp>
      <p:cxnSp>
        <p:nvCxnSpPr>
          <p:cNvPr id="47" name="Conexão recta 46"/>
          <p:cNvCxnSpPr/>
          <p:nvPr/>
        </p:nvCxnSpPr>
        <p:spPr>
          <a:xfrm flipH="1">
            <a:off x="3505200" y="2895600"/>
            <a:ext cx="685800" cy="0"/>
          </a:xfrm>
          <a:prstGeom prst="line">
            <a:avLst/>
          </a:prstGeom>
          <a:ln>
            <a:solidFill>
              <a:srgbClr val="0066FF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6" name="Conexão recta unidireccional 55"/>
          <p:cNvCxnSpPr/>
          <p:nvPr/>
        </p:nvCxnSpPr>
        <p:spPr>
          <a:xfrm flipH="1">
            <a:off x="1524000" y="3048000"/>
            <a:ext cx="2286000" cy="685800"/>
          </a:xfrm>
          <a:prstGeom prst="straightConnector1">
            <a:avLst/>
          </a:prstGeom>
          <a:ln>
            <a:solidFill>
              <a:srgbClr val="0066FF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Rectângulo arredondado 23"/>
          <p:cNvSpPr/>
          <p:nvPr/>
        </p:nvSpPr>
        <p:spPr>
          <a:xfrm>
            <a:off x="381000" y="5029200"/>
            <a:ext cx="8458200" cy="1371600"/>
          </a:xfrm>
          <a:prstGeom prst="roundRect">
            <a:avLst/>
          </a:prstGeom>
          <a:solidFill>
            <a:srgbClr val="FFCCFF"/>
          </a:solidFill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Then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the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b="1" dirty="0" smtClean="0">
                <a:solidFill>
                  <a:schemeClr val="tx1"/>
                </a:solidFill>
                <a:latin typeface="Candara" pitchFamily="34" charset="0"/>
              </a:rPr>
              <a:t>passive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of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the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</a:p>
          <a:p>
            <a:pPr algn="ctr">
              <a:defRPr/>
            </a:pP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perception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verb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follows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.</a:t>
            </a:r>
            <a:endParaRPr lang="pt-PT" sz="3200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26" name="Rectângulo arredondado 25"/>
          <p:cNvSpPr/>
          <p:nvPr/>
        </p:nvSpPr>
        <p:spPr>
          <a:xfrm>
            <a:off x="2133600" y="3581400"/>
            <a:ext cx="1295400" cy="914400"/>
          </a:xfrm>
          <a:prstGeom prst="roundRect">
            <a:avLst/>
          </a:prstGeom>
          <a:solidFill>
            <a:srgbClr val="FFCCFF"/>
          </a:solidFill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sz="2800" dirty="0" err="1" smtClean="0">
                <a:solidFill>
                  <a:schemeClr val="tx1"/>
                </a:solidFill>
                <a:latin typeface="Candara" pitchFamily="34" charset="0"/>
              </a:rPr>
              <a:t>is</a:t>
            </a:r>
            <a:r>
              <a:rPr lang="pt-PT" sz="28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2800" dirty="0" err="1" smtClean="0">
                <a:solidFill>
                  <a:schemeClr val="tx1"/>
                </a:solidFill>
                <a:latin typeface="Candara" pitchFamily="34" charset="0"/>
              </a:rPr>
              <a:t>said</a:t>
            </a:r>
            <a:endParaRPr lang="pt-PT" sz="3200" dirty="0">
              <a:solidFill>
                <a:schemeClr val="tx1"/>
              </a:solidFill>
              <a:latin typeface="Candara" pitchFamily="34" charset="0"/>
            </a:endParaRPr>
          </a:p>
        </p:txBody>
      </p:sp>
      <p:cxnSp>
        <p:nvCxnSpPr>
          <p:cNvPr id="29" name="Conexão recta 28"/>
          <p:cNvCxnSpPr/>
          <p:nvPr/>
        </p:nvCxnSpPr>
        <p:spPr>
          <a:xfrm flipH="1">
            <a:off x="2819400" y="2895600"/>
            <a:ext cx="609600" cy="0"/>
          </a:xfrm>
          <a:prstGeom prst="line">
            <a:avLst/>
          </a:prstGeom>
          <a:ln>
            <a:solidFill>
              <a:srgbClr val="0066FF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0" name="Conexão recta unidireccional 59"/>
          <p:cNvCxnSpPr/>
          <p:nvPr/>
        </p:nvCxnSpPr>
        <p:spPr>
          <a:xfrm flipH="1">
            <a:off x="2895600" y="2971800"/>
            <a:ext cx="152400" cy="838200"/>
          </a:xfrm>
          <a:prstGeom prst="straightConnector1">
            <a:avLst/>
          </a:prstGeom>
          <a:ln>
            <a:solidFill>
              <a:srgbClr val="0066FF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Conexão recta 32"/>
          <p:cNvCxnSpPr/>
          <p:nvPr/>
        </p:nvCxnSpPr>
        <p:spPr>
          <a:xfrm>
            <a:off x="4267200" y="2895600"/>
            <a:ext cx="381000" cy="0"/>
          </a:xfrm>
          <a:prstGeom prst="line">
            <a:avLst/>
          </a:prstGeom>
          <a:ln>
            <a:solidFill>
              <a:srgbClr val="0066FF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Conexão recta unidireccional 33"/>
          <p:cNvCxnSpPr/>
          <p:nvPr/>
        </p:nvCxnSpPr>
        <p:spPr>
          <a:xfrm flipH="1">
            <a:off x="4343400" y="2971800"/>
            <a:ext cx="152400" cy="762000"/>
          </a:xfrm>
          <a:prstGeom prst="straightConnector1">
            <a:avLst/>
          </a:prstGeom>
          <a:ln>
            <a:solidFill>
              <a:srgbClr val="0066FF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7" name="Rectângulo arredondado 36"/>
          <p:cNvSpPr/>
          <p:nvPr/>
        </p:nvSpPr>
        <p:spPr>
          <a:xfrm>
            <a:off x="381000" y="5029200"/>
            <a:ext cx="8458200" cy="1371600"/>
          </a:xfrm>
          <a:prstGeom prst="roundRect">
            <a:avLst/>
          </a:prstGeom>
          <a:solidFill>
            <a:srgbClr val="FFCCFF"/>
          </a:solidFill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Now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we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add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the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b="1" dirty="0" smtClean="0">
                <a:solidFill>
                  <a:schemeClr val="tx1"/>
                </a:solidFill>
                <a:latin typeface="Candara" pitchFamily="34" charset="0"/>
              </a:rPr>
              <a:t>to – </a:t>
            </a:r>
            <a:r>
              <a:rPr lang="pt-PT" sz="3200" b="1" dirty="0" err="1" smtClean="0">
                <a:solidFill>
                  <a:schemeClr val="tx1"/>
                </a:solidFill>
                <a:latin typeface="Candara" pitchFamily="34" charset="0"/>
              </a:rPr>
              <a:t>infinitive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and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the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rest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of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the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main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clause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without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any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further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changes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.</a:t>
            </a:r>
            <a:endParaRPr lang="pt-PT" sz="3200" dirty="0">
              <a:solidFill>
                <a:schemeClr val="tx1"/>
              </a:solidFill>
              <a:latin typeface="Candara" pitchFamily="34" charset="0"/>
            </a:endParaRPr>
          </a:p>
        </p:txBody>
      </p:sp>
      <p:pic>
        <p:nvPicPr>
          <p:cNvPr id="41" name="Imagem 40" descr="next-md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8534400" y="6248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5" grpId="0" animBg="1"/>
      <p:bldP spid="20" grpId="0" animBg="1"/>
      <p:bldP spid="7408" grpId="0"/>
      <p:bldP spid="5" grpId="0" animBg="1"/>
      <p:bldP spid="6" grpId="0" animBg="1"/>
      <p:bldP spid="6" grpId="1" animBg="1"/>
      <p:bldP spid="24" grpId="0" animBg="1"/>
      <p:bldP spid="24" grpId="1" animBg="1"/>
      <p:bldP spid="26" grpId="0" animBg="1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8" name="Text Box 240"/>
          <p:cNvSpPr txBox="1">
            <a:spLocks noChangeArrowheads="1"/>
          </p:cNvSpPr>
          <p:nvPr/>
        </p:nvSpPr>
        <p:spPr bwMode="auto">
          <a:xfrm>
            <a:off x="228600" y="76200"/>
            <a:ext cx="86772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 dirty="0" smtClean="0">
                <a:latin typeface="Arial Rounded MT Bold" pitchFamily="34" charset="0"/>
              </a:rPr>
              <a:t>This works for all present tenses… let’s look at another example.</a:t>
            </a:r>
            <a:endParaRPr lang="en-US" sz="4000" b="1" dirty="0">
              <a:latin typeface="Arial Rounded MT Bold" pitchFamily="34" charset="0"/>
            </a:endParaRPr>
          </a:p>
        </p:txBody>
      </p:sp>
      <p:sp>
        <p:nvSpPr>
          <p:cNvPr id="5" name="Rectângulo arredondado 4"/>
          <p:cNvSpPr/>
          <p:nvPr/>
        </p:nvSpPr>
        <p:spPr>
          <a:xfrm>
            <a:off x="381000" y="1981200"/>
            <a:ext cx="8458200" cy="914400"/>
          </a:xfrm>
          <a:prstGeom prst="roundRect">
            <a:avLst/>
          </a:prstGeom>
          <a:solidFill>
            <a:srgbClr val="FFCCFF"/>
          </a:solidFill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People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think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Sally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b="1" dirty="0" err="1" smtClean="0">
                <a:solidFill>
                  <a:schemeClr val="tx1"/>
                </a:solidFill>
                <a:latin typeface="Candara" pitchFamily="34" charset="0"/>
              </a:rPr>
              <a:t>works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from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home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.</a:t>
            </a:r>
            <a:endParaRPr lang="pt-PT" sz="3200" dirty="0">
              <a:solidFill>
                <a:schemeClr val="tx1"/>
              </a:solidFill>
              <a:latin typeface="Candara" pitchFamily="34" charset="0"/>
            </a:endParaRPr>
          </a:p>
        </p:txBody>
      </p:sp>
      <p:pic>
        <p:nvPicPr>
          <p:cNvPr id="41" name="Imagem 40" descr="next-md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8534400" y="6248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ângulo arredondado 17"/>
          <p:cNvSpPr/>
          <p:nvPr/>
        </p:nvSpPr>
        <p:spPr>
          <a:xfrm>
            <a:off x="381000" y="3352800"/>
            <a:ext cx="8458200" cy="914400"/>
          </a:xfrm>
          <a:prstGeom prst="roundRect">
            <a:avLst/>
          </a:prstGeom>
          <a:solidFill>
            <a:srgbClr val="FFCCFF"/>
          </a:solidFill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Sally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b="1" dirty="0" err="1" smtClean="0">
                <a:solidFill>
                  <a:schemeClr val="tx1"/>
                </a:solidFill>
                <a:latin typeface="Candara" pitchFamily="34" charset="0"/>
              </a:rPr>
              <a:t>is</a:t>
            </a:r>
            <a:r>
              <a:rPr lang="pt-PT" sz="3200" b="1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b="1" dirty="0" err="1" smtClean="0">
                <a:solidFill>
                  <a:schemeClr val="tx1"/>
                </a:solidFill>
                <a:latin typeface="Candara" pitchFamily="34" charset="0"/>
              </a:rPr>
              <a:t>thought</a:t>
            </a:r>
            <a:r>
              <a:rPr lang="pt-PT" sz="3200" b="1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b="1" u="sng" dirty="0" smtClean="0">
                <a:solidFill>
                  <a:schemeClr val="tx1"/>
                </a:solidFill>
                <a:latin typeface="Candara" pitchFamily="34" charset="0"/>
              </a:rPr>
              <a:t>to </a:t>
            </a:r>
            <a:r>
              <a:rPr lang="pt-PT" sz="3200" b="1" u="sng" dirty="0" err="1" smtClean="0">
                <a:solidFill>
                  <a:schemeClr val="tx1"/>
                </a:solidFill>
                <a:latin typeface="Candara" pitchFamily="34" charset="0"/>
              </a:rPr>
              <a:t>work</a:t>
            </a:r>
            <a:r>
              <a:rPr lang="pt-PT" sz="3200" b="1" u="sng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from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home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.</a:t>
            </a:r>
            <a:endParaRPr lang="pt-PT" sz="3200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19" name="Rectângulo arredondado 18"/>
          <p:cNvSpPr/>
          <p:nvPr/>
        </p:nvSpPr>
        <p:spPr>
          <a:xfrm>
            <a:off x="381000" y="4800600"/>
            <a:ext cx="8458200" cy="1371600"/>
          </a:xfrm>
          <a:prstGeom prst="roundRect">
            <a:avLst/>
          </a:prstGeom>
          <a:solidFill>
            <a:srgbClr val="FFCCFF"/>
          </a:solidFill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This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is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the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word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order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:</a:t>
            </a:r>
          </a:p>
          <a:p>
            <a:pPr algn="ctr">
              <a:defRPr/>
            </a:pPr>
            <a:r>
              <a:rPr lang="pt-PT" sz="4400" b="1" dirty="0" err="1" smtClean="0">
                <a:solidFill>
                  <a:schemeClr val="tx1"/>
                </a:solidFill>
                <a:latin typeface="Candara" pitchFamily="34" charset="0"/>
              </a:rPr>
              <a:t>Subject</a:t>
            </a:r>
            <a:r>
              <a:rPr lang="pt-PT" sz="4400" b="1" dirty="0" smtClean="0">
                <a:solidFill>
                  <a:schemeClr val="tx1"/>
                </a:solidFill>
                <a:latin typeface="Candara" pitchFamily="34" charset="0"/>
              </a:rPr>
              <a:t> + passive + to </a:t>
            </a:r>
            <a:r>
              <a:rPr lang="pt-PT" sz="4400" b="1" dirty="0" err="1" smtClean="0">
                <a:solidFill>
                  <a:schemeClr val="tx1"/>
                </a:solidFill>
                <a:latin typeface="Candara" pitchFamily="34" charset="0"/>
              </a:rPr>
              <a:t>infinitive</a:t>
            </a:r>
            <a:endParaRPr lang="pt-PT" sz="4400" b="1" dirty="0">
              <a:solidFill>
                <a:schemeClr val="tx1"/>
              </a:solidFill>
              <a:latin typeface="Candar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08" grpId="0"/>
      <p:bldP spid="5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8" name="Text Box 240"/>
          <p:cNvSpPr txBox="1">
            <a:spLocks noChangeArrowheads="1"/>
          </p:cNvSpPr>
          <p:nvPr/>
        </p:nvSpPr>
        <p:spPr bwMode="auto">
          <a:xfrm>
            <a:off x="228600" y="200561"/>
            <a:ext cx="86772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 dirty="0" smtClean="0">
                <a:latin typeface="Arial Rounded MT Bold" pitchFamily="34" charset="0"/>
              </a:rPr>
              <a:t>Past tenses are changed a bit differently.  </a:t>
            </a:r>
            <a:endParaRPr lang="en-US" sz="4000" b="1" dirty="0">
              <a:latin typeface="Arial Rounded MT Bold" pitchFamily="34" charset="0"/>
            </a:endParaRPr>
          </a:p>
        </p:txBody>
      </p:sp>
      <p:sp>
        <p:nvSpPr>
          <p:cNvPr id="5" name="Rectângulo arredondado 4"/>
          <p:cNvSpPr/>
          <p:nvPr/>
        </p:nvSpPr>
        <p:spPr>
          <a:xfrm>
            <a:off x="381000" y="1981200"/>
            <a:ext cx="8458200" cy="914400"/>
          </a:xfrm>
          <a:prstGeom prst="roundRect">
            <a:avLst/>
          </a:prstGeom>
          <a:solidFill>
            <a:srgbClr val="FFCCFF"/>
          </a:solidFill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People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claim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Bob </a:t>
            </a:r>
            <a:r>
              <a:rPr lang="pt-PT" sz="3200" b="1" dirty="0" err="1" smtClean="0">
                <a:solidFill>
                  <a:schemeClr val="tx1"/>
                </a:solidFill>
                <a:latin typeface="Candara" pitchFamily="34" charset="0"/>
              </a:rPr>
              <a:t>was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fired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.</a:t>
            </a:r>
            <a:endParaRPr lang="pt-PT" sz="3200" dirty="0">
              <a:solidFill>
                <a:schemeClr val="tx1"/>
              </a:solidFill>
              <a:latin typeface="Candara" pitchFamily="34" charset="0"/>
            </a:endParaRPr>
          </a:p>
        </p:txBody>
      </p:sp>
      <p:pic>
        <p:nvPicPr>
          <p:cNvPr id="41" name="Imagem 40" descr="next-md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8534400" y="6248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ângulo arredondado 17"/>
          <p:cNvSpPr/>
          <p:nvPr/>
        </p:nvSpPr>
        <p:spPr>
          <a:xfrm>
            <a:off x="381000" y="3352800"/>
            <a:ext cx="8458200" cy="914400"/>
          </a:xfrm>
          <a:prstGeom prst="roundRect">
            <a:avLst/>
          </a:prstGeom>
          <a:solidFill>
            <a:srgbClr val="FFCCFF"/>
          </a:solidFill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Bob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is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claimed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b="1" u="sng" dirty="0" smtClean="0">
                <a:solidFill>
                  <a:schemeClr val="tx1"/>
                </a:solidFill>
                <a:latin typeface="Candara" pitchFamily="34" charset="0"/>
              </a:rPr>
              <a:t>to </a:t>
            </a:r>
            <a:r>
              <a:rPr lang="pt-PT" sz="3200" b="1" u="sng" dirty="0" err="1" smtClean="0">
                <a:solidFill>
                  <a:schemeClr val="tx1"/>
                </a:solidFill>
                <a:latin typeface="Candara" pitchFamily="34" charset="0"/>
              </a:rPr>
              <a:t>have</a:t>
            </a:r>
            <a:r>
              <a:rPr lang="pt-PT" sz="3200" b="1" u="sng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b="1" u="sng" dirty="0" err="1" smtClean="0">
                <a:solidFill>
                  <a:schemeClr val="tx1"/>
                </a:solidFill>
                <a:latin typeface="Candara" pitchFamily="34" charset="0"/>
              </a:rPr>
              <a:t>been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fired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.</a:t>
            </a:r>
            <a:endParaRPr lang="pt-PT" sz="3200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19" name="Rectângulo arredondado 18"/>
          <p:cNvSpPr/>
          <p:nvPr/>
        </p:nvSpPr>
        <p:spPr>
          <a:xfrm>
            <a:off x="381000" y="4800600"/>
            <a:ext cx="8458200" cy="1371600"/>
          </a:xfrm>
          <a:prstGeom prst="roundRect">
            <a:avLst/>
          </a:prstGeom>
          <a:solidFill>
            <a:srgbClr val="FFCCFF"/>
          </a:solidFill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This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time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we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use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the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“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perfect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infinitive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”</a:t>
            </a:r>
          </a:p>
          <a:p>
            <a:pPr algn="ctr">
              <a:defRPr/>
            </a:pPr>
            <a:r>
              <a:rPr lang="pt-PT" sz="4400" b="1" dirty="0" smtClean="0">
                <a:solidFill>
                  <a:schemeClr val="tx1"/>
                </a:solidFill>
                <a:latin typeface="Candara" pitchFamily="34" charset="0"/>
              </a:rPr>
              <a:t>to </a:t>
            </a:r>
            <a:r>
              <a:rPr lang="pt-PT" sz="4400" b="1" dirty="0" err="1" smtClean="0">
                <a:solidFill>
                  <a:schemeClr val="tx1"/>
                </a:solidFill>
                <a:latin typeface="Candara" pitchFamily="34" charset="0"/>
              </a:rPr>
              <a:t>have</a:t>
            </a:r>
            <a:r>
              <a:rPr lang="pt-PT" sz="4400" b="1" dirty="0" smtClean="0">
                <a:solidFill>
                  <a:schemeClr val="tx1"/>
                </a:solidFill>
                <a:latin typeface="Candara" pitchFamily="34" charset="0"/>
              </a:rPr>
              <a:t> + </a:t>
            </a:r>
            <a:r>
              <a:rPr lang="pt-PT" sz="4400" b="1" dirty="0" err="1" smtClean="0">
                <a:solidFill>
                  <a:schemeClr val="tx1"/>
                </a:solidFill>
                <a:latin typeface="Candara" pitchFamily="34" charset="0"/>
              </a:rPr>
              <a:t>past</a:t>
            </a:r>
            <a:r>
              <a:rPr lang="pt-PT" sz="4400" b="1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4400" b="1" dirty="0" err="1" smtClean="0">
                <a:solidFill>
                  <a:schemeClr val="tx1"/>
                </a:solidFill>
                <a:latin typeface="Candara" pitchFamily="34" charset="0"/>
              </a:rPr>
              <a:t>participle</a:t>
            </a:r>
            <a:endParaRPr lang="pt-PT" sz="4400" b="1" dirty="0" smtClean="0">
              <a:solidFill>
                <a:schemeClr val="tx1"/>
              </a:solidFill>
              <a:latin typeface="Candar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08" grpId="0"/>
      <p:bldP spid="5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8" name="Text Box 240"/>
          <p:cNvSpPr txBox="1">
            <a:spLocks noChangeArrowheads="1"/>
          </p:cNvSpPr>
          <p:nvPr/>
        </p:nvSpPr>
        <p:spPr bwMode="auto">
          <a:xfrm>
            <a:off x="228600" y="435114"/>
            <a:ext cx="86772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 dirty="0" smtClean="0">
                <a:latin typeface="Arial Rounded MT Bold" pitchFamily="34" charset="0"/>
              </a:rPr>
              <a:t>Here is another example.</a:t>
            </a:r>
            <a:endParaRPr lang="en-US" sz="4000" b="1" dirty="0">
              <a:latin typeface="Arial Rounded MT Bold" pitchFamily="34" charset="0"/>
            </a:endParaRPr>
          </a:p>
        </p:txBody>
      </p:sp>
      <p:sp>
        <p:nvSpPr>
          <p:cNvPr id="5" name="Rectângulo arredondado 4"/>
          <p:cNvSpPr/>
          <p:nvPr/>
        </p:nvSpPr>
        <p:spPr>
          <a:xfrm>
            <a:off x="381000" y="1981200"/>
            <a:ext cx="8458200" cy="914400"/>
          </a:xfrm>
          <a:prstGeom prst="roundRect">
            <a:avLst/>
          </a:prstGeom>
          <a:solidFill>
            <a:srgbClr val="FFCCFF"/>
          </a:solidFill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People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believe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she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b="1" dirty="0" err="1" smtClean="0">
                <a:solidFill>
                  <a:schemeClr val="tx1"/>
                </a:solidFill>
                <a:latin typeface="Candara" pitchFamily="34" charset="0"/>
              </a:rPr>
              <a:t>had</a:t>
            </a:r>
            <a:r>
              <a:rPr lang="pt-PT" sz="3200" b="1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b="1" dirty="0" err="1" smtClean="0">
                <a:solidFill>
                  <a:schemeClr val="tx1"/>
                </a:solidFill>
                <a:latin typeface="Candara" pitchFamily="34" charset="0"/>
              </a:rPr>
              <a:t>started</a:t>
            </a:r>
            <a:r>
              <a:rPr lang="pt-PT" sz="3200" b="1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the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strike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.</a:t>
            </a:r>
            <a:endParaRPr lang="pt-PT" sz="3200" dirty="0">
              <a:solidFill>
                <a:schemeClr val="tx1"/>
              </a:solidFill>
              <a:latin typeface="Candara" pitchFamily="34" charset="0"/>
            </a:endParaRPr>
          </a:p>
        </p:txBody>
      </p:sp>
      <p:pic>
        <p:nvPicPr>
          <p:cNvPr id="41" name="Imagem 40" descr="next-md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8534400" y="6248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ângulo arredondado 17"/>
          <p:cNvSpPr/>
          <p:nvPr/>
        </p:nvSpPr>
        <p:spPr>
          <a:xfrm>
            <a:off x="381000" y="3352800"/>
            <a:ext cx="8458200" cy="914400"/>
          </a:xfrm>
          <a:prstGeom prst="roundRect">
            <a:avLst/>
          </a:prstGeom>
          <a:solidFill>
            <a:srgbClr val="FFCCFF"/>
          </a:solidFill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She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is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believed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b="1" dirty="0" smtClean="0">
                <a:solidFill>
                  <a:schemeClr val="tx1"/>
                </a:solidFill>
                <a:latin typeface="Candara" pitchFamily="34" charset="0"/>
              </a:rPr>
              <a:t>to </a:t>
            </a:r>
            <a:r>
              <a:rPr lang="pt-PT" sz="3200" b="1" dirty="0" err="1" smtClean="0">
                <a:solidFill>
                  <a:schemeClr val="tx1"/>
                </a:solidFill>
                <a:latin typeface="Candara" pitchFamily="34" charset="0"/>
              </a:rPr>
              <a:t>have</a:t>
            </a:r>
            <a:r>
              <a:rPr lang="pt-PT" sz="3200" b="1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b="1" dirty="0" err="1" smtClean="0">
                <a:solidFill>
                  <a:schemeClr val="tx1"/>
                </a:solidFill>
                <a:latin typeface="Candara" pitchFamily="34" charset="0"/>
              </a:rPr>
              <a:t>started</a:t>
            </a:r>
            <a:r>
              <a:rPr lang="pt-PT" sz="3200" b="1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the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strike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.</a:t>
            </a:r>
            <a:endParaRPr lang="pt-PT" sz="3200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19" name="Rectângulo arredondado 18"/>
          <p:cNvSpPr/>
          <p:nvPr/>
        </p:nvSpPr>
        <p:spPr>
          <a:xfrm>
            <a:off x="381000" y="4800600"/>
            <a:ext cx="8458200" cy="1371600"/>
          </a:xfrm>
          <a:prstGeom prst="roundRect">
            <a:avLst/>
          </a:prstGeom>
          <a:solidFill>
            <a:srgbClr val="FFCCFF"/>
          </a:solidFill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This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is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the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word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order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for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past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actions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:</a:t>
            </a:r>
          </a:p>
          <a:p>
            <a:pPr algn="ctr">
              <a:defRPr/>
            </a:pPr>
            <a:r>
              <a:rPr lang="pt-PT" sz="3200" b="1" dirty="0" err="1" smtClean="0">
                <a:solidFill>
                  <a:schemeClr val="tx1"/>
                </a:solidFill>
                <a:latin typeface="Candara" pitchFamily="34" charset="0"/>
              </a:rPr>
              <a:t>Subject</a:t>
            </a:r>
            <a:r>
              <a:rPr lang="pt-PT" sz="3200" b="1" dirty="0" smtClean="0">
                <a:solidFill>
                  <a:schemeClr val="tx1"/>
                </a:solidFill>
                <a:latin typeface="Candara" pitchFamily="34" charset="0"/>
              </a:rPr>
              <a:t> + passive + to </a:t>
            </a:r>
            <a:r>
              <a:rPr lang="pt-PT" sz="3200" b="1" dirty="0" err="1" smtClean="0">
                <a:solidFill>
                  <a:schemeClr val="tx1"/>
                </a:solidFill>
                <a:latin typeface="Candara" pitchFamily="34" charset="0"/>
              </a:rPr>
              <a:t>have</a:t>
            </a:r>
            <a:r>
              <a:rPr lang="pt-PT" sz="3200" b="1" dirty="0" smtClean="0">
                <a:solidFill>
                  <a:schemeClr val="tx1"/>
                </a:solidFill>
                <a:latin typeface="Candara" pitchFamily="34" charset="0"/>
              </a:rPr>
              <a:t> + </a:t>
            </a:r>
            <a:r>
              <a:rPr lang="pt-PT" sz="3200" b="1" dirty="0" err="1" smtClean="0">
                <a:solidFill>
                  <a:schemeClr val="tx1"/>
                </a:solidFill>
                <a:latin typeface="Candara" pitchFamily="34" charset="0"/>
              </a:rPr>
              <a:t>past</a:t>
            </a:r>
            <a:r>
              <a:rPr lang="pt-PT" sz="3200" b="1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b="1" dirty="0" err="1" smtClean="0">
                <a:solidFill>
                  <a:schemeClr val="tx1"/>
                </a:solidFill>
                <a:latin typeface="Candara" pitchFamily="34" charset="0"/>
              </a:rPr>
              <a:t>participle</a:t>
            </a:r>
            <a:endParaRPr lang="pt-PT" sz="3200" b="1" dirty="0" smtClean="0">
              <a:solidFill>
                <a:schemeClr val="tx1"/>
              </a:solidFill>
              <a:latin typeface="Candar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08" grpId="0"/>
      <p:bldP spid="5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8" name="Text Box 240"/>
          <p:cNvSpPr txBox="1">
            <a:spLocks noChangeArrowheads="1"/>
          </p:cNvSpPr>
          <p:nvPr/>
        </p:nvSpPr>
        <p:spPr bwMode="auto">
          <a:xfrm>
            <a:off x="314325" y="511314"/>
            <a:ext cx="86772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 dirty="0" smtClean="0">
                <a:latin typeface="Arial Rounded MT Bold" pitchFamily="34" charset="0"/>
              </a:rPr>
              <a:t>Usually modal verbs are not used.</a:t>
            </a:r>
            <a:endParaRPr lang="en-US" sz="4000" b="1" dirty="0">
              <a:latin typeface="Arial Rounded MT Bold" pitchFamily="34" charset="0"/>
            </a:endParaRPr>
          </a:p>
        </p:txBody>
      </p:sp>
      <p:sp>
        <p:nvSpPr>
          <p:cNvPr id="5" name="Rectângulo arredondado 4"/>
          <p:cNvSpPr/>
          <p:nvPr/>
        </p:nvSpPr>
        <p:spPr>
          <a:xfrm>
            <a:off x="381000" y="1981200"/>
            <a:ext cx="8458200" cy="914400"/>
          </a:xfrm>
          <a:prstGeom prst="roundRect">
            <a:avLst/>
          </a:prstGeom>
          <a:solidFill>
            <a:srgbClr val="FFCCFF"/>
          </a:solidFill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People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say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he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b="1" dirty="0" err="1" smtClean="0">
                <a:solidFill>
                  <a:schemeClr val="tx1"/>
                </a:solidFill>
                <a:latin typeface="Candara" pitchFamily="34" charset="0"/>
              </a:rPr>
              <a:t>will</a:t>
            </a:r>
            <a:r>
              <a:rPr lang="pt-PT" sz="3200" b="1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b="1" dirty="0" err="1" smtClean="0">
                <a:solidFill>
                  <a:schemeClr val="tx1"/>
                </a:solidFill>
                <a:latin typeface="Candara" pitchFamily="34" charset="0"/>
              </a:rPr>
              <a:t>get</a:t>
            </a:r>
            <a:r>
              <a:rPr lang="pt-PT" sz="3200" b="1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a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promotion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.</a:t>
            </a:r>
            <a:endParaRPr lang="pt-PT" sz="3200" dirty="0">
              <a:solidFill>
                <a:schemeClr val="tx1"/>
              </a:solidFill>
              <a:latin typeface="Candara" pitchFamily="34" charset="0"/>
            </a:endParaRPr>
          </a:p>
        </p:txBody>
      </p:sp>
      <p:pic>
        <p:nvPicPr>
          <p:cNvPr id="41" name="Imagem 40" descr="next-md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8534400" y="6248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ângulo arredondado 17"/>
          <p:cNvSpPr/>
          <p:nvPr/>
        </p:nvSpPr>
        <p:spPr>
          <a:xfrm>
            <a:off x="381000" y="3352800"/>
            <a:ext cx="8458200" cy="914400"/>
          </a:xfrm>
          <a:prstGeom prst="roundRect">
            <a:avLst/>
          </a:prstGeom>
          <a:solidFill>
            <a:srgbClr val="FFCCFF"/>
          </a:solidFill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He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is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said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b="1" dirty="0" smtClean="0">
                <a:solidFill>
                  <a:schemeClr val="tx1"/>
                </a:solidFill>
                <a:latin typeface="Candara" pitchFamily="34" charset="0"/>
              </a:rPr>
              <a:t>to </a:t>
            </a:r>
            <a:r>
              <a:rPr lang="pt-PT" sz="3200" b="1" dirty="0" err="1" smtClean="0">
                <a:solidFill>
                  <a:schemeClr val="tx1"/>
                </a:solidFill>
                <a:latin typeface="Candara" pitchFamily="34" charset="0"/>
              </a:rPr>
              <a:t>get</a:t>
            </a:r>
            <a:r>
              <a:rPr lang="pt-PT" sz="3200" b="1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a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promotion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.</a:t>
            </a:r>
            <a:endParaRPr lang="pt-PT" sz="3200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19" name="Rectângulo arredondado 18"/>
          <p:cNvSpPr/>
          <p:nvPr/>
        </p:nvSpPr>
        <p:spPr>
          <a:xfrm>
            <a:off x="381000" y="4800600"/>
            <a:ext cx="8458200" cy="1371600"/>
          </a:xfrm>
          <a:prstGeom prst="roundRect">
            <a:avLst/>
          </a:prstGeom>
          <a:solidFill>
            <a:srgbClr val="FFCCFF"/>
          </a:solidFill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So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in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this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case “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will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”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is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replaced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by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the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</a:p>
          <a:p>
            <a:pPr algn="ctr">
              <a:defRPr/>
            </a:pPr>
            <a:r>
              <a:rPr lang="pt-PT" sz="4400" b="1" dirty="0" smtClean="0">
                <a:solidFill>
                  <a:schemeClr val="tx1"/>
                </a:solidFill>
                <a:latin typeface="Candara" pitchFamily="34" charset="0"/>
              </a:rPr>
              <a:t>to </a:t>
            </a:r>
            <a:r>
              <a:rPr lang="pt-PT" sz="4400" b="1" dirty="0" err="1" smtClean="0">
                <a:solidFill>
                  <a:schemeClr val="tx1"/>
                </a:solidFill>
                <a:latin typeface="Candara" pitchFamily="34" charset="0"/>
              </a:rPr>
              <a:t>infinitive</a:t>
            </a:r>
            <a:r>
              <a:rPr lang="pt-PT" sz="4400" dirty="0" smtClean="0">
                <a:solidFill>
                  <a:schemeClr val="tx1"/>
                </a:solidFill>
                <a:latin typeface="Candara" pitchFamily="34" charset="0"/>
              </a:rPr>
              <a:t>.</a:t>
            </a:r>
            <a:endParaRPr lang="pt-PT" sz="4400" b="1" dirty="0" smtClean="0">
              <a:solidFill>
                <a:schemeClr val="tx1"/>
              </a:solidFill>
              <a:latin typeface="Candar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08" grpId="0"/>
      <p:bldP spid="5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8" name="Text Box 240"/>
          <p:cNvSpPr txBox="1">
            <a:spLocks noChangeArrowheads="1"/>
          </p:cNvSpPr>
          <p:nvPr/>
        </p:nvSpPr>
        <p:spPr bwMode="auto">
          <a:xfrm>
            <a:off x="314325" y="381000"/>
            <a:ext cx="86772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 dirty="0" smtClean="0">
                <a:latin typeface="Arial Rounded MT Bold" pitchFamily="34" charset="0"/>
              </a:rPr>
              <a:t>Sometimes modal verbs can be replaced by equivalent verbs.</a:t>
            </a:r>
            <a:endParaRPr lang="en-US" sz="4000" b="1" dirty="0">
              <a:latin typeface="Arial Rounded MT Bold" pitchFamily="34" charset="0"/>
            </a:endParaRPr>
          </a:p>
        </p:txBody>
      </p:sp>
      <p:sp>
        <p:nvSpPr>
          <p:cNvPr id="5" name="Rectângulo arredondado 4"/>
          <p:cNvSpPr/>
          <p:nvPr/>
        </p:nvSpPr>
        <p:spPr>
          <a:xfrm>
            <a:off x="381000" y="1981200"/>
            <a:ext cx="8458200" cy="914400"/>
          </a:xfrm>
          <a:prstGeom prst="roundRect">
            <a:avLst/>
          </a:prstGeom>
          <a:solidFill>
            <a:srgbClr val="FFCCFF"/>
          </a:solidFill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People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say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he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b="1" dirty="0" smtClean="0">
                <a:solidFill>
                  <a:schemeClr val="tx1"/>
                </a:solidFill>
                <a:latin typeface="Candara" pitchFamily="34" charset="0"/>
              </a:rPr>
              <a:t>can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fix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any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problem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.</a:t>
            </a:r>
            <a:endParaRPr lang="pt-PT" sz="3200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18" name="Rectângulo arredondado 17"/>
          <p:cNvSpPr/>
          <p:nvPr/>
        </p:nvSpPr>
        <p:spPr>
          <a:xfrm>
            <a:off x="381000" y="3352800"/>
            <a:ext cx="8458200" cy="914400"/>
          </a:xfrm>
          <a:prstGeom prst="roundRect">
            <a:avLst/>
          </a:prstGeom>
          <a:solidFill>
            <a:srgbClr val="FFCCFF"/>
          </a:solidFill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He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is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said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b="1" dirty="0" smtClean="0">
                <a:solidFill>
                  <a:schemeClr val="tx1"/>
                </a:solidFill>
                <a:latin typeface="Candara" pitchFamily="34" charset="0"/>
              </a:rPr>
              <a:t>to </a:t>
            </a:r>
            <a:r>
              <a:rPr lang="pt-PT" sz="3200" b="1" dirty="0" err="1" smtClean="0">
                <a:solidFill>
                  <a:schemeClr val="tx1"/>
                </a:solidFill>
                <a:latin typeface="Candara" pitchFamily="34" charset="0"/>
              </a:rPr>
              <a:t>be</a:t>
            </a:r>
            <a:r>
              <a:rPr lang="pt-PT" sz="3200" b="1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b="1" dirty="0" err="1" smtClean="0">
                <a:solidFill>
                  <a:schemeClr val="tx1"/>
                </a:solidFill>
                <a:latin typeface="Candara" pitchFamily="34" charset="0"/>
              </a:rPr>
              <a:t>able</a:t>
            </a:r>
            <a:r>
              <a:rPr lang="pt-PT" sz="3200" b="1" dirty="0" smtClean="0">
                <a:solidFill>
                  <a:schemeClr val="tx1"/>
                </a:solidFill>
                <a:latin typeface="Candara" pitchFamily="34" charset="0"/>
              </a:rPr>
              <a:t> to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fix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any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problem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.</a:t>
            </a:r>
            <a:endParaRPr lang="pt-PT" sz="3200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19" name="Rectângulo arredondado 18"/>
          <p:cNvSpPr/>
          <p:nvPr/>
        </p:nvSpPr>
        <p:spPr>
          <a:xfrm>
            <a:off x="381000" y="4800600"/>
            <a:ext cx="8458200" cy="1371600"/>
          </a:xfrm>
          <a:prstGeom prst="roundRect">
            <a:avLst/>
          </a:prstGeom>
          <a:solidFill>
            <a:srgbClr val="FFCCFF"/>
          </a:solidFill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“Can”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was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replaced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by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the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equivalent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verb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“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be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able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to”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with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Candara" pitchFamily="34" charset="0"/>
              </a:rPr>
              <a:t>the</a:t>
            </a:r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PT" sz="4400" b="1" dirty="0" smtClean="0">
                <a:solidFill>
                  <a:schemeClr val="tx1"/>
                </a:solidFill>
                <a:latin typeface="Candara" pitchFamily="34" charset="0"/>
              </a:rPr>
              <a:t>to </a:t>
            </a:r>
            <a:r>
              <a:rPr lang="pt-PT" sz="4400" b="1" dirty="0" err="1" smtClean="0">
                <a:solidFill>
                  <a:schemeClr val="tx1"/>
                </a:solidFill>
                <a:latin typeface="Candara" pitchFamily="34" charset="0"/>
              </a:rPr>
              <a:t>infinitive</a:t>
            </a:r>
            <a:r>
              <a:rPr lang="pt-PT" sz="4400" dirty="0" smtClean="0">
                <a:solidFill>
                  <a:schemeClr val="tx1"/>
                </a:solidFill>
                <a:latin typeface="Candara" pitchFamily="34" charset="0"/>
              </a:rPr>
              <a:t>.</a:t>
            </a:r>
            <a:endParaRPr lang="pt-PT" sz="4400" b="1" dirty="0" smtClean="0">
              <a:solidFill>
                <a:schemeClr val="tx1"/>
              </a:solidFill>
              <a:latin typeface="Candar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08" grpId="0"/>
      <p:bldP spid="5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424</Words>
  <Application>Microsoft Office PowerPoint</Application>
  <PresentationFormat>Presentación en pantalla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Default Design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 Verbs</dc:title>
  <dc:subject>can, may, must, have to</dc:subject>
  <dc:creator>Gabi Sandru</dc:creator>
  <cp:lastModifiedBy>ana ana ana</cp:lastModifiedBy>
  <cp:revision>57</cp:revision>
  <dcterms:created xsi:type="dcterms:W3CDTF">2009-12-14T20:23:54Z</dcterms:created>
  <dcterms:modified xsi:type="dcterms:W3CDTF">2018-03-31T19:29:09Z</dcterms:modified>
</cp:coreProperties>
</file>