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DEAF5B2-E4B3-4081-B62F-8FDE20F68328}" type="datetimeFigureOut">
              <a:rPr lang="en-US" smtClean="0"/>
              <a:pPr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207A347-B4BD-40A7-8C4F-D348F36FB2C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04802"/>
            <a:ext cx="1447799" cy="184066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0146" y="5382222"/>
            <a:ext cx="7414911" cy="9703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The Modern Period in American  and British Literature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Laura </a:t>
            </a:r>
            <a:r>
              <a:rPr lang="en-US" sz="2400" dirty="0" err="1" smtClean="0"/>
              <a:t>Álvarez</a:t>
            </a:r>
            <a:r>
              <a:rPr lang="en-US" sz="2400" dirty="0" smtClean="0"/>
              <a:t> </a:t>
            </a:r>
            <a:r>
              <a:rPr lang="en-US" sz="2400" dirty="0" err="1" smtClean="0"/>
              <a:t>Benítez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13168"/>
            <a:ext cx="1397415" cy="18656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33999"/>
            <a:ext cx="1600200" cy="18953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34280"/>
            <a:ext cx="1517591" cy="1895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13168"/>
            <a:ext cx="1371600" cy="2315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95683"/>
            <a:ext cx="1366838" cy="18892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25" y="2853752"/>
            <a:ext cx="1809750" cy="15500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510072"/>
            <a:ext cx="1447800" cy="18406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595" y="2635043"/>
            <a:ext cx="1382454" cy="16652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007" y="2530330"/>
            <a:ext cx="1690999" cy="18204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52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45496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Primitivism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340" y="10668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Modernists were inspired by Native American and African American art.  The obsession with so-called “primitive” material and attitudes was fueled by an exploding interest in Freudian and Jungian psychology.  Both Freud and Jung discussed “hidden,” subconscious motives, and the “primitive” appeared to offer a setting to explore their theories of psychology and sexuality.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2852" y="5620434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“primitive” was appealing because it seemed to represent a world unaffected by the constraints of modernity.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47259"/>
            <a:ext cx="2219734" cy="23105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763868"/>
            <a:ext cx="1423722" cy="27590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124200"/>
            <a:ext cx="2581275" cy="2004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04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924800" cy="103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conclusion, Modernism was a massive movement that included a broad range of authors, styles, and themes. 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It was a revolt against the conservative values of Realism.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Modernism underscored the </a:t>
            </a:r>
            <a:r>
              <a:rPr lang="en-US" dirty="0"/>
              <a:t>abstract, unconventional, largely uncertain ethic brought on </a:t>
            </a:r>
            <a:r>
              <a:rPr lang="en-US" dirty="0" smtClean="0"/>
              <a:t>by </a:t>
            </a:r>
            <a:r>
              <a:rPr lang="en-US" dirty="0"/>
              <a:t>rapidly changing technology and </a:t>
            </a:r>
            <a:r>
              <a:rPr lang="en-US" dirty="0" smtClean="0"/>
              <a:t>dramatic cultural shifts.  </a:t>
            </a:r>
          </a:p>
          <a:p>
            <a:endParaRPr lang="en-US" dirty="0"/>
          </a:p>
          <a:p>
            <a:r>
              <a:rPr lang="en-US" dirty="0" smtClean="0"/>
              <a:t>Due to the richness of the art and literature produced during this time, it is sometimes referred to as the </a:t>
            </a:r>
            <a:r>
              <a:rPr lang="en-US" dirty="0" smtClean="0">
                <a:solidFill>
                  <a:srgbClr val="FFFF00"/>
                </a:solidFill>
              </a:rPr>
              <a:t>20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Century Renaissance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Due to the richness of the art and literature produced during this period, it</a:t>
            </a:r>
            <a:br>
              <a:rPr lang="en-US" dirty="0" smtClean="0"/>
            </a:br>
            <a:r>
              <a:rPr lang="en-US" dirty="0" smtClean="0"/>
              <a:t>is often referred to as the Twentieth Century Renaissance.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47900"/>
            <a:ext cx="1933575" cy="236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303804"/>
            <a:ext cx="1818026" cy="23062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12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8001001" cy="6137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The events that took place during these tumultuous times had a deep and wide-ranging impact on aesthetic sensibility. </a:t>
            </a:r>
            <a:endParaRPr lang="en-US" dirty="0" smtClean="0"/>
          </a:p>
          <a:p>
            <a:pPr lvl="0"/>
            <a:r>
              <a:rPr lang="en-US" dirty="0" smtClean="0"/>
              <a:t> 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r>
              <a:rPr lang="en-US" dirty="0" smtClean="0"/>
              <a:t>Artists felt that traditional art forms could no longer express the modern psychological state of dislocation, alienation, anxiety.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0"/>
            <a:ext cx="1981200" cy="32656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255" y="1829938"/>
            <a:ext cx="2133601" cy="26537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111847"/>
            <a:ext cx="2590801" cy="20899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49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57467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Literary Modernism’s most significant feature is: </a:t>
            </a:r>
            <a:br>
              <a:rPr lang="en-US" sz="2000" dirty="0" smtClean="0"/>
            </a:br>
            <a:endParaRPr lang="en-US" sz="2000" dirty="0" smtClean="0"/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Experimentation</a:t>
            </a:r>
          </a:p>
          <a:p>
            <a:pPr algn="ctr"/>
            <a:endParaRPr lang="en-US" sz="1600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037" y="4495800"/>
            <a:ext cx="7848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phrase </a:t>
            </a:r>
            <a:r>
              <a:rPr lang="en-US" dirty="0"/>
              <a:t>“make it new,” attributed to Ezra Pound, became a rallying cry for writers who participated in this cultural movement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320185" y="1927077"/>
            <a:ext cx="785215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819400" y="1945593"/>
            <a:ext cx="685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0" y="3059394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Style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7125" y="3091934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Subject Matter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39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The Style of Literary Modernism.  </a:t>
            </a:r>
            <a:endParaRPr lang="en-US" sz="2400" dirty="0" smtClean="0">
              <a:solidFill>
                <a:srgbClr val="FFFF00"/>
              </a:solidFill>
            </a:endParaRPr>
          </a:p>
          <a:p>
            <a:endParaRPr lang="en-US" dirty="0"/>
          </a:p>
          <a:p>
            <a:r>
              <a:rPr lang="en-US" dirty="0" smtClean="0"/>
              <a:t>Modernism’s </a:t>
            </a:r>
            <a:r>
              <a:rPr lang="en-US" dirty="0"/>
              <a:t>literary forms are innovative </a:t>
            </a:r>
            <a:r>
              <a:rPr lang="en-US" dirty="0" smtClean="0"/>
              <a:t>and, </a:t>
            </a:r>
            <a:r>
              <a:rPr lang="en-US" dirty="0"/>
              <a:t>often, challenging.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Writers </a:t>
            </a:r>
            <a:r>
              <a:rPr lang="en-US" dirty="0"/>
              <a:t>were willing to disrupt traditional </a:t>
            </a:r>
            <a:r>
              <a:rPr lang="en-US" dirty="0" smtClean="0"/>
              <a:t>notions of order</a:t>
            </a:r>
            <a:r>
              <a:rPr lang="en-US" dirty="0"/>
              <a:t>, sequence, and </a:t>
            </a:r>
            <a:r>
              <a:rPr lang="en-US" dirty="0" smtClean="0"/>
              <a:t>unity.  They risked </a:t>
            </a:r>
            <a:r>
              <a:rPr lang="en-US" dirty="0"/>
              <a:t>a certain amount of incoherence for the sake of </a:t>
            </a:r>
            <a:r>
              <a:rPr lang="en-US" dirty="0" smtClean="0"/>
              <a:t>experimentation.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Instead </a:t>
            </a:r>
            <a:r>
              <a:rPr lang="en-US" dirty="0"/>
              <a:t>of predictable rhymes and forms, </a:t>
            </a:r>
            <a:r>
              <a:rPr lang="en-US" dirty="0" smtClean="0">
                <a:solidFill>
                  <a:srgbClr val="FFFF00"/>
                </a:solidFill>
              </a:rPr>
              <a:t>Modern </a:t>
            </a:r>
            <a:r>
              <a:rPr lang="en-US" dirty="0">
                <a:solidFill>
                  <a:srgbClr val="FFFF00"/>
                </a:solidFill>
              </a:rPr>
              <a:t>poetry </a:t>
            </a:r>
            <a:r>
              <a:rPr lang="en-US" dirty="0"/>
              <a:t>is sometimes chaotic, as if to mirror the randomness of modern life and to challenge the reader’s notion of order. </a:t>
            </a:r>
            <a:r>
              <a:rPr lang="en-US" dirty="0" smtClean="0"/>
              <a:t>Ezra </a:t>
            </a:r>
            <a:r>
              <a:rPr lang="en-US" dirty="0"/>
              <a:t>Pound, William Carlos Williams, T.S. Eliot, and Gertrude Stein will give you a sense of </a:t>
            </a:r>
            <a:r>
              <a:rPr lang="en-US" dirty="0" smtClean="0"/>
              <a:t>Modern </a:t>
            </a:r>
            <a:r>
              <a:rPr lang="en-US" dirty="0"/>
              <a:t>poetry’s experimentation with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552186"/>
            <a:ext cx="1371600" cy="20424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781" y="2743200"/>
            <a:ext cx="1295400" cy="21123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770126"/>
            <a:ext cx="1292907" cy="19253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36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The Style of Literary Modernism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784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FFFF00"/>
                </a:solidFill>
              </a:rPr>
              <a:t>Stream of consciousness </a:t>
            </a:r>
            <a:r>
              <a:rPr lang="en-US" dirty="0"/>
              <a:t>is a style that some Modern writers use to portray the inner workings of a character’s mind. 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Writers </a:t>
            </a:r>
            <a:r>
              <a:rPr lang="en-US" dirty="0"/>
              <a:t>catalog or describe the character’s thoughts, impressions, emotions, and ideas in rapid succession and without any interpretation or explanation by an outside narrator. 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Writers </a:t>
            </a:r>
            <a:r>
              <a:rPr lang="en-US" dirty="0"/>
              <a:t>who employ this style believe that it more accurately represents the confused and sometimes random jumps of the human mind.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349" y="2133600"/>
            <a:ext cx="1181100" cy="17588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2337100"/>
            <a:ext cx="1091852" cy="15842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33" y="2432705"/>
            <a:ext cx="1049503" cy="15097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59264"/>
            <a:ext cx="1066800" cy="16653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66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400" dirty="0">
                <a:solidFill>
                  <a:srgbClr val="FFFF00"/>
                </a:solidFill>
              </a:rPr>
              <a:t>The </a:t>
            </a:r>
            <a:r>
              <a:rPr lang="en-US" sz="2400" dirty="0" smtClean="0">
                <a:solidFill>
                  <a:srgbClr val="FFFF00"/>
                </a:solidFill>
              </a:rPr>
              <a:t>Subject Matter </a:t>
            </a:r>
            <a:r>
              <a:rPr lang="en-US" sz="2400" dirty="0">
                <a:solidFill>
                  <a:srgbClr val="FFFF00"/>
                </a:solidFill>
              </a:rPr>
              <a:t>of Literary </a:t>
            </a:r>
            <a:r>
              <a:rPr lang="en-US" sz="2400" dirty="0" smtClean="0">
                <a:solidFill>
                  <a:srgbClr val="FFFF00"/>
                </a:solidFill>
              </a:rPr>
              <a:t>Modernism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Alienation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Existentialism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Primitivism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01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33400"/>
            <a:ext cx="1856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Alienation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During the Modern period, </a:t>
            </a:r>
            <a:r>
              <a:rPr lang="en-US" dirty="0"/>
              <a:t>many young </a:t>
            </a:r>
            <a:r>
              <a:rPr lang="en-US" dirty="0" smtClean="0"/>
              <a:t>British and American artists </a:t>
            </a:r>
            <a:r>
              <a:rPr lang="en-US" dirty="0"/>
              <a:t>felt like outsiders within their own culture.  It was difficult for them to come to terms </a:t>
            </a:r>
            <a:r>
              <a:rPr lang="en-US" dirty="0" smtClean="0"/>
              <a:t>with the unnecessary suffering and enormous loss of life caused by war.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</a:t>
            </a:r>
            <a:r>
              <a:rPr lang="en-US" dirty="0"/>
              <a:t>helps explain why many Modernists experimented with their own styles, rather than tap into the traditional literary forms of their culture.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pervasive sense of alienation that many writers felt led them to leave </a:t>
            </a:r>
            <a:r>
              <a:rPr lang="en-US" dirty="0" smtClean="0"/>
              <a:t>their countries </a:t>
            </a:r>
            <a:r>
              <a:rPr lang="en-US" dirty="0"/>
              <a:t>and live in “voluntary exile” in </a:t>
            </a:r>
            <a:r>
              <a:rPr lang="en-US" dirty="0" smtClean="0"/>
              <a:t> other parts of the world.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Often </a:t>
            </a:r>
            <a:r>
              <a:rPr lang="en-US" dirty="0"/>
              <a:t>referred to as “expatriates,” writers as diverse as Gertrude Stein, Ernest Hemingway, T.S. Eliot, Ezra Pound, Robert Frost, Langston Hughes, and Sherwood Anderson spent years living abroad.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fact, some of them never returned home 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344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4572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Alienation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" y="1143000"/>
            <a:ext cx="8686800" cy="36576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</a:rPr>
              <a:t>“You are all a lost generation.”</a:t>
            </a:r>
          </a:p>
          <a:p>
            <a:pPr algn="ctr"/>
            <a:r>
              <a:rPr lang="en-US" sz="2800" dirty="0" smtClean="0"/>
              <a:t>-</a:t>
            </a:r>
            <a:r>
              <a:rPr lang="en-US" sz="2400" dirty="0" smtClean="0"/>
              <a:t>Gertrude Stein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(quoted by Ernest Hemingway as an epigraph to his 1926 novel, </a:t>
            </a:r>
            <a:r>
              <a:rPr lang="en-US" sz="2000" i="1" dirty="0" smtClean="0"/>
              <a:t>The Sun Also Rises)</a:t>
            </a:r>
            <a:endParaRPr lang="en-US" sz="2000" i="1" dirty="0"/>
          </a:p>
        </p:txBody>
      </p:sp>
    </p:spTree>
    <p:extLst>
      <p:ext uri="{BB962C8B-B14F-4D97-AF65-F5344CB8AC3E}">
        <p14:creationId xmlns="" xmlns:p14="http://schemas.microsoft.com/office/powerpoint/2010/main" val="39372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512095"/>
            <a:ext cx="2105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Existentialism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192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Many modernists rejected traditional philosophical and religious systems of belief in favor of </a:t>
            </a:r>
            <a:r>
              <a:rPr lang="en-US" dirty="0" smtClean="0"/>
              <a:t>Existentialism</a:t>
            </a:r>
            <a:r>
              <a:rPr lang="en-US" dirty="0"/>
              <a:t>, which suggests a meaningless, chaotic, Godless </a:t>
            </a:r>
            <a:r>
              <a:rPr lang="en-US" dirty="0" smtClean="0"/>
              <a:t>world.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7105" y="2819400"/>
            <a:ext cx="411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Existentialists believe that the individual has the sole responsibility for giving his/her own life meaning and living life passionately and sincerely, in spite of many obstacles and distractions including despair, angst, absurdity, boredom, and death.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199" y="2571179"/>
            <a:ext cx="2438401" cy="33831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98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2483</TotalTime>
  <Words>492</Words>
  <Application>Microsoft Office PowerPoint</Application>
  <PresentationFormat>Presentación en pantalla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Elemental</vt:lpstr>
      <vt:lpstr>The Modern Period in American  and British Literature Laura Álvarez Benítez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ana ana ana</cp:lastModifiedBy>
  <cp:revision>76</cp:revision>
  <dcterms:created xsi:type="dcterms:W3CDTF">2012-01-20T05:51:15Z</dcterms:created>
  <dcterms:modified xsi:type="dcterms:W3CDTF">2017-08-27T18:49:10Z</dcterms:modified>
</cp:coreProperties>
</file>