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2CC8FE63-F2B1-4FAA-B24E-4AD0F4C234C6}" type="datetimeFigureOut">
              <a:rPr lang="es-ES" smtClean="0"/>
              <a:pPr/>
              <a:t>27/08/2017</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78CCBD9-3963-4203-8292-14A80A974D8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C8FE63-F2B1-4FAA-B24E-4AD0F4C234C6}" type="datetimeFigureOut">
              <a:rPr lang="es-ES" smtClean="0"/>
              <a:pPr/>
              <a:t>27/08/2017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8CCBD9-3963-4203-8292-14A80A974D8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C8FE63-F2B1-4FAA-B24E-4AD0F4C234C6}" type="datetimeFigureOut">
              <a:rPr lang="es-ES" smtClean="0"/>
              <a:pPr/>
              <a:t>27/08/2017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8CCBD9-3963-4203-8292-14A80A974D8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2CC8FE63-F2B1-4FAA-B24E-4AD0F4C234C6}" type="datetimeFigureOut">
              <a:rPr lang="es-ES" smtClean="0"/>
              <a:pPr/>
              <a:t>27/08/2017</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178CCBD9-3963-4203-8292-14A80A974D8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2CC8FE63-F2B1-4FAA-B24E-4AD0F4C234C6}" type="datetimeFigureOut">
              <a:rPr lang="es-ES" smtClean="0"/>
              <a:pPr/>
              <a:t>27/08/2017</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178CCBD9-3963-4203-8292-14A80A974D82}"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2CC8FE63-F2B1-4FAA-B24E-4AD0F4C234C6}" type="datetimeFigureOut">
              <a:rPr lang="es-ES" smtClean="0"/>
              <a:pPr/>
              <a:t>27/08/2017</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178CCBD9-3963-4203-8292-14A80A974D8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2CC8FE63-F2B1-4FAA-B24E-4AD0F4C234C6}" type="datetimeFigureOut">
              <a:rPr lang="es-ES" smtClean="0"/>
              <a:pPr/>
              <a:t>27/08/2017</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78CCBD9-3963-4203-8292-14A80A974D8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CC8FE63-F2B1-4FAA-B24E-4AD0F4C234C6}" type="datetimeFigureOut">
              <a:rPr lang="es-ES" smtClean="0"/>
              <a:pPr/>
              <a:t>27/08/2017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78CCBD9-3963-4203-8292-14A80A974D8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2CC8FE63-F2B1-4FAA-B24E-4AD0F4C234C6}" type="datetimeFigureOut">
              <a:rPr lang="es-ES" smtClean="0"/>
              <a:pPr/>
              <a:t>27/08/2017</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178CCBD9-3963-4203-8292-14A80A974D8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2CC8FE63-F2B1-4FAA-B24E-4AD0F4C234C6}" type="datetimeFigureOut">
              <a:rPr lang="es-ES" smtClean="0"/>
              <a:pPr/>
              <a:t>27/08/2017</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78CCBD9-3963-4203-8292-14A80A974D8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2CC8FE63-F2B1-4FAA-B24E-4AD0F4C234C6}" type="datetimeFigureOut">
              <a:rPr lang="es-ES" smtClean="0"/>
              <a:pPr/>
              <a:t>27/08/2017</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78CCBD9-3963-4203-8292-14A80A974D8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CC8FE63-F2B1-4FAA-B24E-4AD0F4C234C6}" type="datetimeFigureOut">
              <a:rPr lang="es-ES" smtClean="0"/>
              <a:pPr/>
              <a:t>27/08/2017</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78CCBD9-3963-4203-8292-14A80A974D82}"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noAutofit/>
          </a:bodyPr>
          <a:lstStyle/>
          <a:p>
            <a:r>
              <a:rPr lang="es-ES_tradnl" sz="4000" b="1" dirty="0" smtClean="0">
                <a:latin typeface="AR CHRISTY" pitchFamily="2" charset="0"/>
                <a:cs typeface="Times New Roman" pitchFamily="18" charset="0"/>
              </a:rPr>
              <a:t>POST- MODERNISM  IN LITERATURE</a:t>
            </a:r>
            <a:endParaRPr lang="es-ES" sz="4000" b="1" dirty="0">
              <a:latin typeface="AR CHRISTY" pitchFamily="2" charset="0"/>
              <a:cs typeface="Times New Roman" pitchFamily="18" charset="0"/>
            </a:endParaRPr>
          </a:p>
        </p:txBody>
      </p:sp>
      <p:pic>
        <p:nvPicPr>
          <p:cNvPr id="1026" name="Picture 2" descr="C:\Users\OscarGV\Desktop\Picture 1.png"/>
          <p:cNvPicPr>
            <a:picLocks noGrp="1" noChangeAspect="1" noChangeArrowheads="1"/>
          </p:cNvPicPr>
          <p:nvPr>
            <p:ph idx="1"/>
          </p:nvPr>
        </p:nvPicPr>
        <p:blipFill>
          <a:blip r:embed="rId2" cstate="print"/>
          <a:srcRect/>
          <a:stretch>
            <a:fillRect/>
          </a:stretch>
        </p:blipFill>
        <p:spPr bwMode="auto">
          <a:xfrm>
            <a:off x="6660232" y="1484784"/>
            <a:ext cx="2178174" cy="2178174"/>
          </a:xfrm>
          <a:prstGeom prst="rect">
            <a:avLst/>
          </a:prstGeom>
          <a:noFill/>
        </p:spPr>
      </p:pic>
      <p:pic>
        <p:nvPicPr>
          <p:cNvPr id="1027" name="Picture 3" descr="C:\Users\OscarGV\Desktop\apple.jpg"/>
          <p:cNvPicPr>
            <a:picLocks noChangeAspect="1" noChangeArrowheads="1"/>
          </p:cNvPicPr>
          <p:nvPr/>
        </p:nvPicPr>
        <p:blipFill>
          <a:blip r:embed="rId3" cstate="print"/>
          <a:srcRect/>
          <a:stretch>
            <a:fillRect/>
          </a:stretch>
        </p:blipFill>
        <p:spPr bwMode="auto">
          <a:xfrm>
            <a:off x="539552" y="1556792"/>
            <a:ext cx="3196993" cy="4052292"/>
          </a:xfrm>
          <a:prstGeom prst="rect">
            <a:avLst/>
          </a:prstGeom>
          <a:noFill/>
        </p:spPr>
      </p:pic>
      <p:pic>
        <p:nvPicPr>
          <p:cNvPr id="1028" name="Picture 4" descr="C:\Users\OscarGV\Desktop\1057339_f260.jpg"/>
          <p:cNvPicPr>
            <a:picLocks noChangeAspect="1" noChangeArrowheads="1"/>
          </p:cNvPicPr>
          <p:nvPr/>
        </p:nvPicPr>
        <p:blipFill>
          <a:blip r:embed="rId4" cstate="print"/>
          <a:srcRect/>
          <a:stretch>
            <a:fillRect/>
          </a:stretch>
        </p:blipFill>
        <p:spPr bwMode="auto">
          <a:xfrm>
            <a:off x="3333749" y="2447924"/>
            <a:ext cx="3237695" cy="25652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latin typeface="AR CHRISTY" pitchFamily="2" charset="0"/>
              </a:rPr>
              <a:t>Definition</a:t>
            </a:r>
            <a:r>
              <a:rPr lang="es-ES_tradnl" dirty="0" smtClean="0">
                <a:latin typeface="AR CHRISTY" pitchFamily="2" charset="0"/>
              </a:rPr>
              <a:t>: </a:t>
            </a:r>
            <a:r>
              <a:rPr lang="es-ES_tradnl" dirty="0" err="1" smtClean="0">
                <a:latin typeface="AR CHRISTY" pitchFamily="2" charset="0"/>
              </a:rPr>
              <a:t>What</a:t>
            </a:r>
            <a:r>
              <a:rPr lang="es-ES_tradnl" dirty="0" smtClean="0">
                <a:latin typeface="AR CHRISTY" pitchFamily="2" charset="0"/>
              </a:rPr>
              <a:t> </a:t>
            </a:r>
            <a:r>
              <a:rPr lang="es-ES_tradnl" dirty="0" err="1" smtClean="0">
                <a:latin typeface="AR CHRISTY" pitchFamily="2" charset="0"/>
              </a:rPr>
              <a:t>is</a:t>
            </a:r>
            <a:r>
              <a:rPr lang="es-ES_tradnl" dirty="0" smtClean="0">
                <a:latin typeface="AR CHRISTY" pitchFamily="2" charset="0"/>
              </a:rPr>
              <a:t> </a:t>
            </a:r>
            <a:r>
              <a:rPr lang="es-ES_tradnl" dirty="0" err="1" smtClean="0">
                <a:latin typeface="AR CHRISTY" pitchFamily="2" charset="0"/>
              </a:rPr>
              <a:t>it</a:t>
            </a:r>
            <a:r>
              <a:rPr lang="es-ES_tradnl" dirty="0" smtClean="0">
                <a:latin typeface="AR CHRISTY" pitchFamily="2" charset="0"/>
              </a:rPr>
              <a:t>?</a:t>
            </a:r>
            <a:endParaRPr lang="es-ES" dirty="0">
              <a:latin typeface="AR CHRISTY" pitchFamily="2" charset="0"/>
            </a:endParaRPr>
          </a:p>
        </p:txBody>
      </p:sp>
      <p:sp>
        <p:nvSpPr>
          <p:cNvPr id="3" name="2 Marcador de contenido"/>
          <p:cNvSpPr>
            <a:spLocks noGrp="1"/>
          </p:cNvSpPr>
          <p:nvPr>
            <p:ph idx="1"/>
          </p:nvPr>
        </p:nvSpPr>
        <p:spPr/>
        <p:txBody>
          <a:bodyPr/>
          <a:lstStyle/>
          <a:p>
            <a:r>
              <a:rPr lang="es-ES_tradnl" dirty="0" err="1" smtClean="0"/>
              <a:t>It</a:t>
            </a:r>
            <a:r>
              <a:rPr lang="es-ES_tradnl" dirty="0" smtClean="0"/>
              <a:t> </a:t>
            </a:r>
            <a:r>
              <a:rPr lang="es-ES_tradnl" dirty="0" err="1" smtClean="0"/>
              <a:t>is</a:t>
            </a:r>
            <a:r>
              <a:rPr lang="es-ES_tradnl" dirty="0" smtClean="0"/>
              <a:t> </a:t>
            </a:r>
            <a:r>
              <a:rPr lang="es-ES_tradnl" dirty="0" err="1" smtClean="0"/>
              <a:t>the</a:t>
            </a:r>
            <a:r>
              <a:rPr lang="es-ES_tradnl" dirty="0" smtClean="0"/>
              <a:t> </a:t>
            </a:r>
            <a:r>
              <a:rPr lang="es-ES_tradnl" dirty="0" err="1" smtClean="0"/>
              <a:t>term</a:t>
            </a:r>
            <a:r>
              <a:rPr lang="es-ES_tradnl" dirty="0" smtClean="0"/>
              <a:t> </a:t>
            </a:r>
            <a:r>
              <a:rPr lang="es-ES_tradnl" dirty="0" err="1" smtClean="0"/>
              <a:t>used</a:t>
            </a:r>
            <a:r>
              <a:rPr lang="es-ES_tradnl" dirty="0" smtClean="0"/>
              <a:t> </a:t>
            </a:r>
            <a:r>
              <a:rPr lang="es-ES_tradnl" dirty="0" err="1" smtClean="0"/>
              <a:t>to</a:t>
            </a:r>
            <a:r>
              <a:rPr lang="es-ES_tradnl" dirty="0" smtClean="0"/>
              <a:t> describe </a:t>
            </a:r>
            <a:r>
              <a:rPr lang="es-ES_tradnl" dirty="0" err="1" smtClean="0"/>
              <a:t>the</a:t>
            </a:r>
            <a:r>
              <a:rPr lang="es-ES_tradnl" dirty="0" smtClean="0"/>
              <a:t> </a:t>
            </a:r>
            <a:r>
              <a:rPr lang="es-ES_tradnl" dirty="0" err="1" smtClean="0"/>
              <a:t>different</a:t>
            </a:r>
            <a:r>
              <a:rPr lang="es-ES_tradnl" dirty="0" smtClean="0"/>
              <a:t> </a:t>
            </a:r>
            <a:r>
              <a:rPr lang="es-ES_tradnl" dirty="0" err="1" smtClean="0"/>
              <a:t>aspects</a:t>
            </a:r>
            <a:r>
              <a:rPr lang="es-ES_tradnl" dirty="0" smtClean="0"/>
              <a:t> of Post –</a:t>
            </a:r>
            <a:r>
              <a:rPr lang="es-ES_tradnl" dirty="0" err="1" smtClean="0"/>
              <a:t>War</a:t>
            </a:r>
            <a:r>
              <a:rPr lang="es-ES_tradnl" dirty="0" smtClean="0"/>
              <a:t> WWII </a:t>
            </a:r>
            <a:r>
              <a:rPr lang="es-ES_tradnl" dirty="0" err="1" smtClean="0"/>
              <a:t>literature</a:t>
            </a:r>
            <a:r>
              <a:rPr lang="es-ES_tradnl" dirty="0" smtClean="0"/>
              <a:t> up </a:t>
            </a:r>
            <a:r>
              <a:rPr lang="es-ES_tradnl" dirty="0" err="1" smtClean="0"/>
              <a:t>to</a:t>
            </a:r>
            <a:r>
              <a:rPr lang="es-ES_tradnl" dirty="0" smtClean="0"/>
              <a:t> </a:t>
            </a:r>
            <a:r>
              <a:rPr lang="es-ES_tradnl" dirty="0" err="1" smtClean="0"/>
              <a:t>the</a:t>
            </a:r>
            <a:r>
              <a:rPr lang="es-ES_tradnl" dirty="0" smtClean="0"/>
              <a:t> </a:t>
            </a:r>
            <a:r>
              <a:rPr lang="es-ES_tradnl" dirty="0" err="1" smtClean="0"/>
              <a:t>present</a:t>
            </a:r>
            <a:r>
              <a:rPr lang="es-ES_tradnl" dirty="0" smtClean="0"/>
              <a:t> </a:t>
            </a:r>
            <a:r>
              <a:rPr lang="es-ES_tradnl" dirty="0" err="1" smtClean="0"/>
              <a:t>moment</a:t>
            </a:r>
            <a:r>
              <a:rPr lang="es-ES_tradnl" dirty="0" smtClean="0"/>
              <a:t>.</a:t>
            </a:r>
          </a:p>
          <a:p>
            <a:r>
              <a:rPr lang="es-ES_tradnl" dirty="0" err="1" smtClean="0"/>
              <a:t>There</a:t>
            </a:r>
            <a:r>
              <a:rPr lang="es-ES_tradnl" dirty="0" smtClean="0"/>
              <a:t> </a:t>
            </a:r>
            <a:r>
              <a:rPr lang="es-ES_tradnl" dirty="0" err="1" smtClean="0"/>
              <a:t>is</a:t>
            </a:r>
            <a:r>
              <a:rPr lang="es-ES_tradnl" dirty="0" smtClean="0"/>
              <a:t> NOT a </a:t>
            </a:r>
            <a:r>
              <a:rPr lang="es-ES_tradnl" dirty="0" err="1" smtClean="0"/>
              <a:t>clear</a:t>
            </a:r>
            <a:r>
              <a:rPr lang="es-ES_tradnl" dirty="0" smtClean="0"/>
              <a:t> </a:t>
            </a:r>
            <a:r>
              <a:rPr lang="es-ES_tradnl" dirty="0" err="1" smtClean="0"/>
              <a:t>definition</a:t>
            </a:r>
            <a:r>
              <a:rPr lang="es-ES_tradnl" dirty="0" smtClean="0"/>
              <a:t> of </a:t>
            </a:r>
            <a:r>
              <a:rPr lang="es-ES_tradnl" dirty="0" err="1" smtClean="0"/>
              <a:t>the</a:t>
            </a:r>
            <a:r>
              <a:rPr lang="es-ES_tradnl" dirty="0" smtClean="0"/>
              <a:t> concept as </a:t>
            </a:r>
            <a:r>
              <a:rPr lang="es-ES_tradnl" dirty="0" err="1" smtClean="0"/>
              <a:t>it</a:t>
            </a:r>
            <a:r>
              <a:rPr lang="es-ES_tradnl" dirty="0" smtClean="0"/>
              <a:t> </a:t>
            </a:r>
            <a:r>
              <a:rPr lang="es-ES_tradnl" dirty="0" err="1" smtClean="0"/>
              <a:t>integrates</a:t>
            </a:r>
            <a:r>
              <a:rPr lang="es-ES_tradnl" dirty="0" smtClean="0"/>
              <a:t> </a:t>
            </a:r>
            <a:r>
              <a:rPr lang="es-ES_tradnl" dirty="0" err="1" smtClean="0"/>
              <a:t>different</a:t>
            </a:r>
            <a:r>
              <a:rPr lang="es-ES_tradnl" dirty="0" smtClean="0"/>
              <a:t> </a:t>
            </a:r>
            <a:r>
              <a:rPr lang="es-ES_tradnl" dirty="0" err="1" smtClean="0"/>
              <a:t>features</a:t>
            </a:r>
            <a:r>
              <a:rPr lang="es-ES_tradnl" dirty="0" smtClean="0"/>
              <a:t> and </a:t>
            </a:r>
            <a:r>
              <a:rPr lang="es-ES_tradnl" dirty="0" err="1" smtClean="0"/>
              <a:t>characteristics</a:t>
            </a:r>
            <a:r>
              <a:rPr lang="es-ES_tradnl" dirty="0" smtClean="0"/>
              <a:t>.</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latin typeface="AR CHRISTY" pitchFamily="2" charset="0"/>
                <a:cs typeface="Times New Roman" pitchFamily="18" charset="0"/>
              </a:rPr>
              <a:t>Main</a:t>
            </a:r>
            <a:r>
              <a:rPr lang="es-ES_tradnl" dirty="0" smtClean="0">
                <a:latin typeface="AR CHRISTY" pitchFamily="2" charset="0"/>
                <a:cs typeface="Times New Roman" pitchFamily="18" charset="0"/>
              </a:rPr>
              <a:t> </a:t>
            </a:r>
            <a:r>
              <a:rPr lang="es-ES_tradnl" dirty="0" err="1" smtClean="0">
                <a:latin typeface="AR CHRISTY" pitchFamily="2" charset="0"/>
                <a:cs typeface="Times New Roman" pitchFamily="18" charset="0"/>
              </a:rPr>
              <a:t>Features</a:t>
            </a:r>
            <a:endParaRPr lang="es-ES" dirty="0">
              <a:latin typeface="AR CHRISTY" pitchFamily="2" charset="0"/>
              <a:cs typeface="Times New Roman" pitchFamily="18" charset="0"/>
            </a:endParaRPr>
          </a:p>
        </p:txBody>
      </p:sp>
      <p:sp>
        <p:nvSpPr>
          <p:cNvPr id="3" name="2 Marcador de contenido"/>
          <p:cNvSpPr>
            <a:spLocks noGrp="1"/>
          </p:cNvSpPr>
          <p:nvPr>
            <p:ph idx="1"/>
          </p:nvPr>
        </p:nvSpPr>
        <p:spPr/>
        <p:txBody>
          <a:bodyPr>
            <a:normAutofit lnSpcReduction="10000"/>
          </a:bodyPr>
          <a:lstStyle/>
          <a:p>
            <a:r>
              <a:rPr lang="en-US" b="1" dirty="0">
                <a:latin typeface="Times New Roman" pitchFamily="18" charset="0"/>
                <a:cs typeface="Times New Roman" pitchFamily="18" charset="0"/>
              </a:rPr>
              <a:t>Irony, playfulness, black humor</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Postmodern authors were certainly not the first to use irony and humor in their writing, but for many postmodern authors, these became the hallmarks of their style. Postmodern authors will often treat very serious subjects—World War II, the Cold War, conspiracy theories—from a position of distance and disconnect, and will choose to depict their histories ironically and humorously.</a:t>
            </a:r>
            <a:endParaRPr lang="es-ES" dirty="0">
              <a:latin typeface="Times New Roman" pitchFamily="18" charset="0"/>
              <a:cs typeface="Times New Roman" pitchFamily="18" charset="0"/>
            </a:endParaRP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latin typeface="AR CHRISTY" pitchFamily="2" charset="0"/>
              </a:rPr>
              <a:t>Main</a:t>
            </a:r>
            <a:r>
              <a:rPr lang="es-ES_tradnl" dirty="0" smtClean="0">
                <a:latin typeface="AR CHRISTY" pitchFamily="2" charset="0"/>
              </a:rPr>
              <a:t> </a:t>
            </a:r>
            <a:r>
              <a:rPr lang="es-ES_tradnl" dirty="0" err="1" smtClean="0">
                <a:latin typeface="AR CHRISTY" pitchFamily="2" charset="0"/>
              </a:rPr>
              <a:t>Features</a:t>
            </a:r>
            <a:endParaRPr lang="es-ES" dirty="0">
              <a:latin typeface="AR CHRISTY" pitchFamily="2" charset="0"/>
            </a:endParaRPr>
          </a:p>
        </p:txBody>
      </p:sp>
      <p:sp>
        <p:nvSpPr>
          <p:cNvPr id="3" name="2 Marcador de contenido"/>
          <p:cNvSpPr>
            <a:spLocks noGrp="1"/>
          </p:cNvSpPr>
          <p:nvPr>
            <p:ph idx="1"/>
          </p:nvPr>
        </p:nvSpPr>
        <p:spPr/>
        <p:txBody>
          <a:bodyPr>
            <a:normAutofit/>
          </a:bodyPr>
          <a:lstStyle/>
          <a:p>
            <a:r>
              <a:rPr lang="en-US" b="1" dirty="0" smtClean="0">
                <a:latin typeface="Times New Roman" pitchFamily="18" charset="0"/>
                <a:cs typeface="Times New Roman" pitchFamily="18" charset="0"/>
              </a:rPr>
              <a:t>Pastiche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Many postmodern authors combined, or “pasted” elements of previous genres and styles of literature to create a new narrative voice, or to comment on the writing of their contemporaries. </a:t>
            </a:r>
          </a:p>
          <a:p>
            <a:r>
              <a:rPr lang="en-US" dirty="0" smtClean="0">
                <a:latin typeface="Times New Roman" pitchFamily="18" charset="0"/>
                <a:cs typeface="Times New Roman" pitchFamily="18" charset="0"/>
              </a:rPr>
              <a:t>Many  </a:t>
            </a:r>
            <a:r>
              <a:rPr lang="en-US" dirty="0">
                <a:latin typeface="Times New Roman" pitchFamily="18" charset="0"/>
                <a:cs typeface="Times New Roman" pitchFamily="18" charset="0"/>
              </a:rPr>
              <a:t>postmodern authors, </a:t>
            </a:r>
            <a:r>
              <a:rPr lang="en-US" dirty="0" smtClean="0">
                <a:latin typeface="Times New Roman" pitchFamily="18" charset="0"/>
                <a:cs typeface="Times New Roman" pitchFamily="18" charset="0"/>
              </a:rPr>
              <a:t>use </a:t>
            </a:r>
            <a:r>
              <a:rPr lang="en-US" dirty="0">
                <a:latin typeface="Times New Roman" pitchFamily="18" charset="0"/>
                <a:cs typeface="Times New Roman" pitchFamily="18" charset="0"/>
              </a:rPr>
              <a:t>elements from detective fiction, science fiction, and war fiction, songs, pop culture references, and well-known, obscure, and fictional history.</a:t>
            </a:r>
            <a:endParaRPr lang="es-ES" dirty="0">
              <a:latin typeface="Times New Roman" pitchFamily="18" charset="0"/>
              <a:cs typeface="Times New Roman" pitchFamily="18" charset="0"/>
            </a:endParaRP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latin typeface="AR CHRISTY" pitchFamily="2" charset="0"/>
              </a:rPr>
              <a:t>MAIN </a:t>
            </a:r>
            <a:r>
              <a:rPr lang="es-ES_tradnl" dirty="0" err="1" smtClean="0">
                <a:latin typeface="AR CHRISTY" pitchFamily="2" charset="0"/>
              </a:rPr>
              <a:t>fEATURES</a:t>
            </a:r>
            <a:endParaRPr lang="es-ES" dirty="0">
              <a:latin typeface="AR CHRISTY" pitchFamily="2" charset="0"/>
            </a:endParaRPr>
          </a:p>
        </p:txBody>
      </p:sp>
      <p:sp>
        <p:nvSpPr>
          <p:cNvPr id="3" name="2 Marcador de contenido"/>
          <p:cNvSpPr>
            <a:spLocks noGrp="1"/>
          </p:cNvSpPr>
          <p:nvPr>
            <p:ph idx="1"/>
          </p:nvPr>
        </p:nvSpPr>
        <p:spPr/>
        <p:txBody>
          <a:bodyPr>
            <a:normAutofit lnSpcReduction="10000"/>
          </a:bodyPr>
          <a:lstStyle/>
          <a:p>
            <a:r>
              <a:rPr lang="en-US" b="1" dirty="0" err="1">
                <a:latin typeface="Times New Roman" pitchFamily="18" charset="0"/>
                <a:cs typeface="Times New Roman" pitchFamily="18" charset="0"/>
              </a:rPr>
              <a:t>Intertextuality</a:t>
            </a:r>
            <a:endParaRPr lang="es-ES" dirty="0">
              <a:latin typeface="Times New Roman" pitchFamily="18" charset="0"/>
              <a:cs typeface="Times New Roman" pitchFamily="18" charset="0"/>
            </a:endParaRPr>
          </a:p>
          <a:p>
            <a:r>
              <a:rPr lang="en-US" dirty="0">
                <a:latin typeface="Times New Roman" pitchFamily="18" charset="0"/>
                <a:cs typeface="Times New Roman" pitchFamily="18" charset="0"/>
              </a:rPr>
              <a:t>An important element of postmodernism is its acknowledgment of previous literary works. The </a:t>
            </a:r>
            <a:r>
              <a:rPr lang="en-US" dirty="0" err="1">
                <a:latin typeface="Times New Roman" pitchFamily="18" charset="0"/>
                <a:cs typeface="Times New Roman" pitchFamily="18" charset="0"/>
              </a:rPr>
              <a:t>intertextuality</a:t>
            </a:r>
            <a:r>
              <a:rPr lang="en-US" dirty="0">
                <a:latin typeface="Times New Roman" pitchFamily="18" charset="0"/>
                <a:cs typeface="Times New Roman" pitchFamily="18" charset="0"/>
              </a:rPr>
              <a:t> of certain works of postmodern fiction, the dependence on literature that has been created earlier, attempts to comment on the situation in which both literature and society found themselves in the  second half of the 20th century: living, working, and creating on the backs of those that had come before.</a:t>
            </a:r>
            <a:endParaRPr lang="es-ES" dirty="0">
              <a:latin typeface="Times New Roman" pitchFamily="18" charset="0"/>
              <a:cs typeface="Times New Roman" pitchFamily="18" charset="0"/>
            </a:endParaRP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latin typeface="AR CHRISTY" pitchFamily="2" charset="0"/>
              </a:rPr>
              <a:t>Main</a:t>
            </a:r>
            <a:r>
              <a:rPr lang="es-ES_tradnl" dirty="0" smtClean="0">
                <a:latin typeface="AR CHRISTY" pitchFamily="2" charset="0"/>
              </a:rPr>
              <a:t> </a:t>
            </a:r>
            <a:r>
              <a:rPr lang="es-ES_tradnl" dirty="0" err="1" smtClean="0">
                <a:latin typeface="AR CHRISTY" pitchFamily="2" charset="0"/>
              </a:rPr>
              <a:t>Features</a:t>
            </a:r>
            <a:endParaRPr lang="es-ES" dirty="0">
              <a:latin typeface="AR CHRISTY" pitchFamily="2" charset="0"/>
            </a:endParaRPr>
          </a:p>
        </p:txBody>
      </p:sp>
      <p:sp>
        <p:nvSpPr>
          <p:cNvPr id="3" name="2 Marcador de contenido"/>
          <p:cNvSpPr>
            <a:spLocks noGrp="1"/>
          </p:cNvSpPr>
          <p:nvPr>
            <p:ph idx="1"/>
          </p:nvPr>
        </p:nvSpPr>
        <p:spPr/>
        <p:txBody>
          <a:bodyPr/>
          <a:lstStyle/>
          <a:p>
            <a:r>
              <a:rPr lang="en-US" b="1" dirty="0">
                <a:latin typeface="Times New Roman" pitchFamily="18" charset="0"/>
                <a:cs typeface="Times New Roman" pitchFamily="18" charset="0"/>
              </a:rPr>
              <a:t>Temporal distortion</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Temporal distortion is a literary technique that uses a nonlinear timeline; the author may jump forwards or backwards in time, or there may be cultural and historical references that do not fit: Abraham Lincoln uses a telephone in Ishmael Reed’s Flight to Canada. This technique is frequently used in literature, but it has become even more common in films</a:t>
            </a:r>
            <a:r>
              <a:rPr lang="en-US" dirty="0"/>
              <a:t>.</a:t>
            </a:r>
            <a:endParaRPr lang="es-ES" dirty="0"/>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TotalTime>
  <Words>115</Words>
  <Application>Microsoft Office PowerPoint</Application>
  <PresentationFormat>Presentación en pantalla (4:3)</PresentationFormat>
  <Paragraphs>14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Brío</vt:lpstr>
      <vt:lpstr>POST- MODERNISM  IN LITERATURE</vt:lpstr>
      <vt:lpstr>Definition: What is it?</vt:lpstr>
      <vt:lpstr>Main Features</vt:lpstr>
      <vt:lpstr>Main Features</vt:lpstr>
      <vt:lpstr>MAIN fEATURES</vt:lpstr>
      <vt:lpstr>Main Features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MODERNISM  IN LITERATURE</dc:title>
  <dc:creator>OscarGV</dc:creator>
  <cp:lastModifiedBy>ana ana ana</cp:lastModifiedBy>
  <cp:revision>3</cp:revision>
  <dcterms:created xsi:type="dcterms:W3CDTF">2015-08-05T15:06:16Z</dcterms:created>
  <dcterms:modified xsi:type="dcterms:W3CDTF">2017-08-27T19:17:19Z</dcterms:modified>
</cp:coreProperties>
</file>